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54"/>
  </p:notesMasterIdLst>
  <p:sldIdLst>
    <p:sldId id="500" r:id="rId2"/>
    <p:sldId id="523" r:id="rId3"/>
    <p:sldId id="524" r:id="rId4"/>
    <p:sldId id="525"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 id="549" r:id="rId29"/>
    <p:sldId id="550" r:id="rId30"/>
    <p:sldId id="551" r:id="rId31"/>
    <p:sldId id="555" r:id="rId32"/>
    <p:sldId id="556" r:id="rId33"/>
    <p:sldId id="557" r:id="rId34"/>
    <p:sldId id="558" r:id="rId35"/>
    <p:sldId id="559" r:id="rId36"/>
    <p:sldId id="560" r:id="rId37"/>
    <p:sldId id="561" r:id="rId38"/>
    <p:sldId id="562" r:id="rId39"/>
    <p:sldId id="563" r:id="rId40"/>
    <p:sldId id="564" r:id="rId41"/>
    <p:sldId id="565" r:id="rId42"/>
    <p:sldId id="566" r:id="rId43"/>
    <p:sldId id="567" r:id="rId44"/>
    <p:sldId id="568" r:id="rId45"/>
    <p:sldId id="569" r:id="rId46"/>
    <p:sldId id="570" r:id="rId47"/>
    <p:sldId id="571" r:id="rId48"/>
    <p:sldId id="572" r:id="rId49"/>
    <p:sldId id="573" r:id="rId50"/>
    <p:sldId id="574" r:id="rId51"/>
    <p:sldId id="575" r:id="rId52"/>
    <p:sldId id="576" r:id="rId5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0DCF0"/>
    <a:srgbClr val="45D7EB"/>
    <a:srgbClr val="E11A1D"/>
    <a:srgbClr val="50D7E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2" autoAdjust="0"/>
    <p:restoredTop sz="93712" autoAdjust="0"/>
  </p:normalViewPr>
  <p:slideViewPr>
    <p:cSldViewPr>
      <p:cViewPr varScale="1">
        <p:scale>
          <a:sx n="109" d="100"/>
          <a:sy n="109" d="100"/>
        </p:scale>
        <p:origin x="-1662" y="-78"/>
      </p:cViewPr>
      <p:guideLst>
        <p:guide orient="horz" pos="2160"/>
        <p:guide pos="2880"/>
      </p:guideLst>
    </p:cSldViewPr>
  </p:slideViewPr>
  <p:outlineViewPr>
    <p:cViewPr>
      <p:scale>
        <a:sx n="33" d="100"/>
        <a:sy n="33" d="100"/>
      </p:scale>
      <p:origin x="53" y="32635"/>
    </p:cViewPr>
  </p:outlineViewPr>
  <p:notesTextViewPr>
    <p:cViewPr>
      <p:scale>
        <a:sx n="100" d="100"/>
        <a:sy n="100" d="100"/>
      </p:scale>
      <p:origin x="0" y="0"/>
    </p:cViewPr>
  </p:notesTextViewPr>
  <p:sorterViewPr>
    <p:cViewPr>
      <p:scale>
        <a:sx n="100" d="100"/>
        <a:sy n="100" d="100"/>
      </p:scale>
      <p:origin x="0" y="-396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1.10.2020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p14="http://schemas.microsoft.com/office/powerpoint/2010/main" xmlns=""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p14="http://schemas.microsoft.com/office/powerpoint/2010/main" xmlns="" val="268436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xmlns="" val="208629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28</a:t>
            </a:fld>
            <a:endParaRPr lang="tr-TR"/>
          </a:p>
        </p:txBody>
      </p:sp>
    </p:spTree>
    <p:extLst>
      <p:ext uri="{BB962C8B-B14F-4D97-AF65-F5344CB8AC3E}">
        <p14:creationId xmlns:p14="http://schemas.microsoft.com/office/powerpoint/2010/main" xmlns="" val="2893457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29</a:t>
            </a:fld>
            <a:endParaRPr lang="tr-TR"/>
          </a:p>
        </p:txBody>
      </p:sp>
    </p:spTree>
    <p:extLst>
      <p:ext uri="{BB962C8B-B14F-4D97-AF65-F5344CB8AC3E}">
        <p14:creationId xmlns:p14="http://schemas.microsoft.com/office/powerpoint/2010/main" xmlns="" val="140715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30</a:t>
            </a:fld>
            <a:endParaRPr lang="tr-TR"/>
          </a:p>
        </p:txBody>
      </p:sp>
    </p:spTree>
    <p:extLst>
      <p:ext uri="{BB962C8B-B14F-4D97-AF65-F5344CB8AC3E}">
        <p14:creationId xmlns:p14="http://schemas.microsoft.com/office/powerpoint/2010/main" xmlns="" val="392305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49</a:t>
            </a:fld>
            <a:endParaRPr lang="tr-TR"/>
          </a:p>
        </p:txBody>
      </p:sp>
    </p:spTree>
    <p:extLst>
      <p:ext uri="{BB962C8B-B14F-4D97-AF65-F5344CB8AC3E}">
        <p14:creationId xmlns:p14="http://schemas.microsoft.com/office/powerpoint/2010/main" xmlns="" val="258061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50</a:t>
            </a:fld>
            <a:endParaRPr lang="tr-TR"/>
          </a:p>
        </p:txBody>
      </p:sp>
    </p:spTree>
    <p:extLst>
      <p:ext uri="{BB962C8B-B14F-4D97-AF65-F5344CB8AC3E}">
        <p14:creationId xmlns:p14="http://schemas.microsoft.com/office/powerpoint/2010/main" xmlns="" val="161330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51</a:t>
            </a:fld>
            <a:endParaRPr lang="tr-TR"/>
          </a:p>
        </p:txBody>
      </p:sp>
    </p:spTree>
    <p:extLst>
      <p:ext uri="{BB962C8B-B14F-4D97-AF65-F5344CB8AC3E}">
        <p14:creationId xmlns:p14="http://schemas.microsoft.com/office/powerpoint/2010/main" xmlns="" val="6769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p14="http://schemas.microsoft.com/office/powerpoint/2010/main" xmlns="" val="355778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p14="http://schemas.microsoft.com/office/powerpoint/2010/main" xmlns="" val="228742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p14="http://schemas.microsoft.com/office/powerpoint/2010/main" xmlns="" val="177850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xmlns="" val="366317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xmlns="" val="401059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xmlns="" val="106072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xmlns="" val="108312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xmlns="" val="79148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1.10.2020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1.10.2020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1.10.2020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1.10.2020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1.10.2020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6A4742-D06F-4965-9AD2-826D9FB516E8}" type="datetimeFigureOut">
              <a:rPr lang="tr-TR" smtClean="0"/>
              <a:pPr/>
              <a:t>1.10.2020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6A4742-D06F-4965-9AD2-826D9FB516E8}" type="datetimeFigureOut">
              <a:rPr lang="tr-TR" smtClean="0"/>
              <a:pPr/>
              <a:t>1.10.2020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6A4742-D06F-4965-9AD2-826D9FB516E8}" type="datetimeFigureOut">
              <a:rPr lang="tr-TR" smtClean="0"/>
              <a:pPr/>
              <a:t>1.10.2020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1.10.2020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1.10.2020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1.10.2020</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1.10.2020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smtClean="0"/>
              <a:t>T.C.</a:t>
            </a:r>
          </a:p>
          <a:p>
            <a:pPr algn="ctr"/>
            <a:r>
              <a:rPr lang="tr-TR" b="1" dirty="0" smtClean="0"/>
              <a:t>MİLLÎ EĞİTİMİ BAKANLIĞI</a:t>
            </a:r>
          </a:p>
          <a:p>
            <a:pPr algn="ctr"/>
            <a:r>
              <a:rPr lang="tr-TR" b="1" dirty="0" smtClean="0"/>
              <a:t>Özel Eğitim ve Rehberlik Hizmetleri Genel Müdürlüğü</a:t>
            </a:r>
            <a:endParaRPr lang="tr-TR" b="1" dirty="0"/>
          </a:p>
        </p:txBody>
      </p:sp>
      <p:sp>
        <p:nvSpPr>
          <p:cNvPr id="9" name="Alt Başlık 2"/>
          <p:cNvSpPr txBox="1">
            <a:spLocks/>
          </p:cNvSpPr>
          <p:nvPr/>
        </p:nvSpPr>
        <p:spPr>
          <a:xfrm>
            <a:off x="500034" y="3573016"/>
            <a:ext cx="8143932" cy="1143008"/>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smtClean="0"/>
              <a:t>COVİD-19 SALGIN </a:t>
            </a:r>
            <a:r>
              <a:rPr lang="tr-TR" sz="2400" b="1" dirty="0"/>
              <a:t>HASTALIK SÜRECİNDE </a:t>
            </a:r>
            <a:r>
              <a:rPr lang="tr-TR" sz="2400" b="1" dirty="0" smtClean="0"/>
              <a:t>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smtClean="0">
                <a:ln w="22225">
                  <a:noFill/>
                  <a:prstDash val="solid"/>
                </a:ln>
                <a:uLnTx/>
                <a:uFillTx/>
                <a:latin typeface="+mn-lt"/>
                <a:ea typeface="+mn-ea"/>
                <a:cs typeface="+mn-cs"/>
              </a:rPr>
              <a:t>-</a:t>
            </a:r>
            <a:r>
              <a:rPr lang="tr-TR" sz="2000" b="1" dirty="0" smtClean="0">
                <a:ln w="22225">
                  <a:noFill/>
                  <a:prstDash val="solid"/>
                </a:ln>
              </a:rPr>
              <a:t>VELİ</a:t>
            </a:r>
            <a:r>
              <a:rPr kumimoji="0" lang="tr-TR" sz="2000" b="1" i="0" u="none" strike="noStrike" kern="1200" normalizeH="0" baseline="0" noProof="0" dirty="0" smtClean="0">
                <a:ln w="22225">
                  <a:noFill/>
                  <a:prstDash val="solid"/>
                </a:ln>
                <a:uLnTx/>
                <a:uFillTx/>
                <a:latin typeface="+mn-lt"/>
                <a:ea typeface="+mn-ea"/>
                <a:cs typeface="+mn-cs"/>
              </a:rPr>
              <a:t> OTURUMLARI-</a:t>
            </a:r>
            <a:endParaRPr kumimoji="0" lang="tr-TR" sz="2000" b="1" i="0" u="none" strike="noStrike" kern="1200" normalizeH="0" baseline="0" noProof="0" dirty="0">
              <a:ln w="22225">
                <a:noFill/>
                <a:prstDash val="solid"/>
              </a:ln>
              <a:uLnTx/>
              <a:uFillTx/>
              <a:latin typeface="+mn-lt"/>
              <a:ea typeface="+mn-ea"/>
              <a:cs typeface="+mn-cs"/>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35896" y="5166848"/>
            <a:ext cx="1811676" cy="656592"/>
          </a:xfrm>
          <a:prstGeom prst="rect">
            <a:avLst/>
          </a:prstGeom>
        </p:spPr>
      </p:pic>
    </p:spTree>
    <p:extLst>
      <p:ext uri="{BB962C8B-B14F-4D97-AF65-F5344CB8AC3E}">
        <p14:creationId xmlns:p14="http://schemas.microsoft.com/office/powerpoint/2010/main" xmlns="" val="47806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p14="http://schemas.microsoft.com/office/powerpoint/2010/main" xmlns="" val="84008432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smtClean="0"/>
              <a:t>Kişilerin kendilerine virüs bulaşma riskini yoğun bir şekilde hissetmeleri. </a:t>
            </a:r>
          </a:p>
          <a:p>
            <a:pPr marL="274320" indent="-274320" algn="just">
              <a:lnSpc>
                <a:spcPct val="100000"/>
              </a:lnSpc>
              <a:buFont typeface="Symbol" pitchFamily="18" charset="2"/>
              <a:buChar char="·"/>
              <a:defRPr/>
            </a:pPr>
            <a:r>
              <a:rPr lang="tr-TR" sz="2400" b="1" dirty="0" smtClean="0">
                <a:solidFill>
                  <a:srgbClr val="50DCF0"/>
                </a:solidFill>
              </a:rPr>
              <a:t>Damgalanma; </a:t>
            </a:r>
            <a:r>
              <a:rPr lang="tr-TR" sz="2400" dirty="0"/>
              <a:t>Hastalığa yakalanan kişinin ayrımcılığa maruz kalmasıyla yaşadığı </a:t>
            </a:r>
            <a:r>
              <a:rPr lang="tr-TR" sz="2400" dirty="0" smtClean="0"/>
              <a:t>gerginlik</a:t>
            </a:r>
            <a:r>
              <a:rPr lang="tr-TR" sz="2400" dirty="0"/>
              <a:t>.</a:t>
            </a:r>
            <a:endParaRPr lang="tr-TR" sz="2400" dirty="0" smtClean="0"/>
          </a:p>
          <a:p>
            <a:pPr marL="274320" indent="-274320" algn="just">
              <a:lnSpc>
                <a:spcPct val="100000"/>
              </a:lnSpc>
              <a:buFont typeface="Symbol" pitchFamily="18" charset="2"/>
              <a:buChar char="·"/>
              <a:defRPr/>
            </a:pPr>
            <a:r>
              <a:rPr lang="tr-TR" sz="2400" b="1" dirty="0" smtClean="0">
                <a:solidFill>
                  <a:srgbClr val="50DCF0"/>
                </a:solidFill>
              </a:rPr>
              <a:t>Değişen sosyal ilişkiler</a:t>
            </a:r>
            <a:r>
              <a:rPr lang="tr-TR" sz="2400" b="1" dirty="0">
                <a:solidFill>
                  <a:srgbClr val="50DCF0"/>
                </a:solidFill>
              </a:rPr>
              <a:t>;</a:t>
            </a:r>
            <a:r>
              <a:rPr lang="tr-TR" sz="2400" dirty="0" smtClean="0"/>
              <a:t> </a:t>
            </a:r>
            <a:r>
              <a:rPr lang="tr-TR" sz="2400" dirty="0"/>
              <a:t>Sosyal bir varlık olan insanın salgın hastalık sebebiyle evden çıkamaması sonucu oluşan </a:t>
            </a:r>
            <a:r>
              <a:rPr lang="tr-TR" sz="2400" dirty="0" smtClean="0"/>
              <a:t>izolasyon </a:t>
            </a:r>
            <a:r>
              <a:rPr lang="tr-TR" sz="2400" dirty="0"/>
              <a:t>durumunun yarattığı stres</a:t>
            </a:r>
            <a:r>
              <a:rPr lang="tr-TR" sz="2400" dirty="0" smtClean="0"/>
              <a:t>,</a:t>
            </a:r>
            <a:endParaRPr lang="tr-TR" sz="2400" dirty="0"/>
          </a:p>
        </p:txBody>
      </p:sp>
    </p:spTree>
    <p:extLst>
      <p:ext uri="{BB962C8B-B14F-4D97-AF65-F5344CB8AC3E}">
        <p14:creationId xmlns:p14="http://schemas.microsoft.com/office/powerpoint/2010/main" xmlns="" val="220012840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smtClean="0">
                <a:solidFill>
                  <a:srgbClr val="50DCF0"/>
                </a:solidFill>
              </a:rPr>
              <a:t>Günlük </a:t>
            </a:r>
            <a:r>
              <a:rPr lang="tr-TR" sz="2400" b="1" dirty="0">
                <a:solidFill>
                  <a:srgbClr val="50DCF0"/>
                </a:solidFill>
              </a:rPr>
              <a:t>rutinlerin değişmesi; </a:t>
            </a:r>
            <a:r>
              <a:rPr lang="tr-TR" sz="2400" dirty="0"/>
              <a:t>Salgın hastalık öncesi olan alışkanlıklarımızı yapamamanın yarattığı gerginlik durumunun artması</a:t>
            </a:r>
            <a:r>
              <a:rPr lang="tr-TR" sz="2400" dirty="0" smtClean="0"/>
              <a:t>,</a:t>
            </a:r>
          </a:p>
          <a:p>
            <a:pPr marL="274320" indent="-274320">
              <a:lnSpc>
                <a:spcPct val="100000"/>
              </a:lnSpc>
              <a:buFont typeface="Symbol" pitchFamily="18" charset="2"/>
              <a:buChar char="·"/>
              <a:defRPr/>
            </a:pPr>
            <a:r>
              <a:rPr lang="tr-TR" sz="2400" b="1" dirty="0" smtClean="0">
                <a:solidFill>
                  <a:srgbClr val="50DCF0"/>
                </a:solidFill>
              </a:rPr>
              <a:t>Eğitim </a:t>
            </a:r>
            <a:r>
              <a:rPr lang="tr-TR" sz="2400" b="1" dirty="0">
                <a:solidFill>
                  <a:srgbClr val="50DCF0"/>
                </a:solidFill>
              </a:rPr>
              <a:t>sürecindeki değişiklikler</a:t>
            </a:r>
            <a:r>
              <a:rPr lang="tr-TR" sz="2400" dirty="0"/>
              <a:t>; Öğrencilerin okula gidememesi ve eğitim süreçlerine evden devam etmek zorunda </a:t>
            </a:r>
            <a:r>
              <a:rPr lang="tr-TR" sz="2400" dirty="0" smtClean="0"/>
              <a:t>kalmaları.</a:t>
            </a:r>
          </a:p>
          <a:p>
            <a:pPr marL="274320" indent="-274320">
              <a:lnSpc>
                <a:spcPct val="100000"/>
              </a:lnSpc>
              <a:buFont typeface="Symbol" pitchFamily="18" charset="2"/>
              <a:buChar char="·"/>
              <a:defRPr/>
            </a:pPr>
            <a:r>
              <a:rPr lang="tr-TR" sz="2400" b="1" dirty="0" smtClean="0">
                <a:solidFill>
                  <a:srgbClr val="50DCF0"/>
                </a:solidFill>
              </a:rPr>
              <a:t>Aksayan </a:t>
            </a:r>
            <a:r>
              <a:rPr lang="tr-TR" sz="2400" b="1" dirty="0">
                <a:solidFill>
                  <a:srgbClr val="50DCF0"/>
                </a:solidFill>
              </a:rPr>
              <a:t>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smtClean="0"/>
          </a:p>
        </p:txBody>
      </p:sp>
    </p:spTree>
    <p:extLst>
      <p:ext uri="{BB962C8B-B14F-4D97-AF65-F5344CB8AC3E}">
        <p14:creationId xmlns:p14="http://schemas.microsoft.com/office/powerpoint/2010/main" xmlns="" val="314767415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smtClean="0">
                <a:solidFill>
                  <a:srgbClr val="50DCF0"/>
                </a:solidFill>
              </a:rPr>
              <a:t>Kayıp/yas</a:t>
            </a:r>
            <a:r>
              <a:rPr lang="tr-TR" sz="2200" b="1" dirty="0">
                <a:solidFill>
                  <a:srgbClr val="50DCF0"/>
                </a:solidFill>
              </a:rPr>
              <a:t>; </a:t>
            </a:r>
            <a:endParaRPr lang="tr-TR" sz="2200" b="1" dirty="0" smtClean="0">
              <a:solidFill>
                <a:srgbClr val="50DCF0"/>
              </a:solidFill>
            </a:endParaRPr>
          </a:p>
          <a:p>
            <a:pPr lvl="1">
              <a:lnSpc>
                <a:spcPct val="100000"/>
              </a:lnSpc>
              <a:defRPr/>
            </a:pPr>
            <a:r>
              <a:rPr lang="tr-TR" sz="2200" dirty="0" smtClean="0"/>
              <a:t>Salgın hastalığa bağlı yaşanan kayıplar (bir yakının ölümü, iş kaybı, gelir kaybı, ilişki kaybı…) ve buna bağlı ortaya çıkan yas durumları. </a:t>
            </a:r>
          </a:p>
          <a:p>
            <a:pPr lvl="1">
              <a:lnSpc>
                <a:spcPct val="100000"/>
              </a:lnSpc>
              <a:defRPr/>
            </a:pPr>
            <a:r>
              <a:rPr lang="tr-TR" sz="2200" dirty="0" smtClean="0"/>
              <a:t>Kayıp ve değişikliklerden kaynaklanan yas süreci birtakım duygusal, davranışsal, zihinsel tepkileri beraberinde getirmektedir. </a:t>
            </a:r>
            <a:r>
              <a:rPr lang="tr-TR" sz="2200" dirty="0"/>
              <a:t>Zorlu yaşam olayına verilen tepkilerde olduğu gibi </a:t>
            </a:r>
            <a:r>
              <a:rPr lang="tr-TR" sz="2200" dirty="0" smtClean="0"/>
              <a:t>kayıp sonrası </a:t>
            </a:r>
            <a:r>
              <a:rPr lang="tr-TR" sz="2200" dirty="0"/>
              <a:t>gösterilen </a:t>
            </a:r>
            <a:r>
              <a:rPr lang="tr-TR" sz="2200" dirty="0" smtClean="0"/>
              <a:t>yas tepkileri de </a:t>
            </a:r>
            <a:r>
              <a:rPr lang="tr-TR" sz="2200" dirty="0"/>
              <a:t>kişiden kişiye farklılık gösterebilir. </a:t>
            </a:r>
            <a:endParaRPr lang="tr-TR" sz="2200" dirty="0" smtClean="0"/>
          </a:p>
          <a:p>
            <a:pPr lvl="1">
              <a:lnSpc>
                <a:spcPct val="100000"/>
              </a:lnSpc>
              <a:defRPr/>
            </a:pPr>
            <a:r>
              <a:rPr lang="tr-TR" sz="2200" dirty="0" smtClean="0"/>
              <a:t>Kayıp sonrası ritüellerin (cenaze defin işlemleri, taziye, sosyal destek) </a:t>
            </a:r>
            <a:r>
              <a:rPr lang="tr-TR" sz="2200" dirty="0"/>
              <a:t>farklılık </a:t>
            </a:r>
            <a:r>
              <a:rPr lang="tr-TR" sz="2200" dirty="0" smtClean="0"/>
              <a:t>göstermesi yas sürecini etkilemektedir.</a:t>
            </a:r>
          </a:p>
        </p:txBody>
      </p:sp>
    </p:spTree>
    <p:extLst>
      <p:ext uri="{BB962C8B-B14F-4D97-AF65-F5344CB8AC3E}">
        <p14:creationId xmlns:p14="http://schemas.microsoft.com/office/powerpoint/2010/main" xmlns="" val="209471590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smtClean="0"/>
              <a:t>     </a:t>
            </a:r>
            <a:r>
              <a:rPr lang="tr-TR" sz="2900" b="1" dirty="0" smtClean="0"/>
              <a:t>Yaşam </a:t>
            </a:r>
            <a:r>
              <a:rPr lang="tr-TR" sz="2900" b="1" dirty="0"/>
              <a:t>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p14="http://schemas.microsoft.com/office/powerpoint/2010/main" xmlns="" val="410772515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smtClean="0"/>
              <a:t>İyi </a:t>
            </a:r>
            <a:r>
              <a:rPr lang="tr-TR" sz="2000" dirty="0"/>
              <a:t>bir insan olmadığım </a:t>
            </a:r>
            <a:r>
              <a:rPr lang="tr-TR" sz="2000" dirty="0" smtClean="0"/>
              <a:t>için kendimi </a:t>
            </a:r>
            <a:r>
              <a:rPr lang="tr-TR" sz="2000" dirty="0"/>
              <a:t>böyle  güvencesiz ve çaresiz hissetmeyi hak ediyorum.</a:t>
            </a:r>
          </a:p>
          <a:p>
            <a:pPr>
              <a:lnSpc>
                <a:spcPct val="150000"/>
              </a:lnSpc>
              <a:defRPr/>
            </a:pPr>
            <a:r>
              <a:rPr lang="tr-TR" sz="2000" dirty="0" smtClean="0"/>
              <a:t> </a:t>
            </a:r>
            <a:r>
              <a:rPr lang="tr-TR" sz="2000" dirty="0"/>
              <a:t>Bu felaket benim yüzümden </a:t>
            </a:r>
            <a:r>
              <a:rPr lang="tr-TR" sz="2000" dirty="0" smtClean="0"/>
              <a:t>oldu.</a:t>
            </a:r>
          </a:p>
          <a:p>
            <a:pPr>
              <a:lnSpc>
                <a:spcPct val="150000"/>
              </a:lnSpc>
              <a:defRPr/>
            </a:pPr>
            <a:r>
              <a:rPr lang="tr-TR" sz="2000" dirty="0" smtClean="0"/>
              <a:t> </a:t>
            </a:r>
            <a:r>
              <a:rPr lang="tr-TR" sz="2000" dirty="0"/>
              <a:t>Bu bir daha olacak ve benim elimden hiçbir şey  gelmeyecek</a:t>
            </a:r>
            <a:r>
              <a:rPr lang="tr-TR" sz="2000" dirty="0" smtClean="0"/>
              <a:t>.</a:t>
            </a:r>
            <a:endParaRPr lang="tr-TR" sz="2000" dirty="0"/>
          </a:p>
          <a:p>
            <a:pPr marL="0" indent="0" algn="ctr">
              <a:lnSpc>
                <a:spcPct val="150000"/>
              </a:lnSpc>
              <a:buNone/>
              <a:defRPr/>
            </a:pPr>
            <a:r>
              <a:rPr lang="tr-TR" sz="2400" b="1" dirty="0" smtClean="0">
                <a:solidFill>
                  <a:srgbClr val="FF0000"/>
                </a:solidFill>
              </a:rPr>
              <a:t>Zorlayıcı </a:t>
            </a:r>
            <a:r>
              <a:rPr lang="tr-TR" sz="2400" b="1" dirty="0">
                <a:solidFill>
                  <a:srgbClr val="FF0000"/>
                </a:solidFill>
              </a:rPr>
              <a:t>yaşam  olayları  içinde yaşadığımız    dünyaya    ilişkin   temel inançlarımızı sarsar.</a:t>
            </a:r>
          </a:p>
          <a:p>
            <a:pPr>
              <a:lnSpc>
                <a:spcPct val="150000"/>
              </a:lnSpc>
              <a:defRPr/>
            </a:pPr>
            <a:endParaRPr lang="tr-TR" sz="2000" dirty="0"/>
          </a:p>
        </p:txBody>
      </p:sp>
    </p:spTree>
    <p:extLst>
      <p:ext uri="{BB962C8B-B14F-4D97-AF65-F5344CB8AC3E}">
        <p14:creationId xmlns:p14="http://schemas.microsoft.com/office/powerpoint/2010/main" xmlns="" val="182290789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a:t>
            </a:r>
            <a:r>
              <a:rPr lang="tr-TR" sz="3200" b="1" dirty="0" smtClean="0">
                <a:solidFill>
                  <a:srgbClr val="FF0000"/>
                </a:solidFill>
                <a:latin typeface="Arial Black" panose="020B0A04020102020204" pitchFamily="34" charset="0"/>
              </a:rPr>
              <a:t>Salgın </a:t>
            </a:r>
            <a:r>
              <a:rPr lang="tr-TR" sz="3200" b="1" dirty="0">
                <a:solidFill>
                  <a:srgbClr val="FF0000"/>
                </a:solidFill>
                <a:latin typeface="Arial Black" panose="020B0A04020102020204" pitchFamily="34" charset="0"/>
              </a:rPr>
              <a:t>Hastalığına </a:t>
            </a:r>
            <a:r>
              <a:rPr lang="tr-TR" sz="3200" b="1" dirty="0" smtClean="0">
                <a:solidFill>
                  <a:srgbClr val="FF0000"/>
                </a:solidFill>
                <a:latin typeface="Arial Black" panose="020B0A04020102020204" pitchFamily="34" charset="0"/>
              </a:rPr>
              <a:t>Bağlı Olarak Yetişkin ve Çocuklarda Görülebilecek </a:t>
            </a:r>
            <a:r>
              <a:rPr lang="tr-TR" sz="3200" b="1" dirty="0">
                <a:solidFill>
                  <a:srgbClr val="FF0000"/>
                </a:solidFill>
                <a:latin typeface="Arial Black" panose="020B0A04020102020204" pitchFamily="34" charset="0"/>
              </a:rPr>
              <a:t>Ruhsal Tepkiler </a:t>
            </a:r>
            <a:endParaRPr lang="tr-TR" sz="3200" dirty="0"/>
          </a:p>
        </p:txBody>
      </p:sp>
    </p:spTree>
    <p:extLst>
      <p:ext uri="{BB962C8B-B14F-4D97-AF65-F5344CB8AC3E}">
        <p14:creationId xmlns:p14="http://schemas.microsoft.com/office/powerpoint/2010/main" xmlns="" val="2630744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smtClean="0">
                <a:solidFill>
                  <a:srgbClr val="FF0000"/>
                </a:solidFill>
                <a:latin typeface="Arial Black" panose="020B0A04020102020204" pitchFamily="34" charset="0"/>
              </a:rPr>
              <a:t>Yetişkinlerde Görülebilecek </a:t>
            </a:r>
            <a:r>
              <a:rPr lang="tr-TR" sz="2800" b="1" dirty="0">
                <a:solidFill>
                  <a:srgbClr val="FF0000"/>
                </a:solidFill>
                <a:latin typeface="Arial Black" panose="020B0A04020102020204" pitchFamily="34" charset="0"/>
              </a:rPr>
              <a:t>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a:t>
            </a:r>
            <a:r>
              <a:rPr lang="tr-TR" sz="2400" dirty="0" smtClean="0"/>
              <a:t>hissetme</a:t>
            </a:r>
            <a:endParaRPr lang="tr-TR" sz="2400" dirty="0"/>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a:t>
            </a:r>
            <a:r>
              <a:rPr lang="tr-TR" sz="2400" dirty="0" smtClean="0"/>
              <a:t>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p14="http://schemas.microsoft.com/office/powerpoint/2010/main" xmlns="" val="262455879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smtClean="0"/>
              <a:t>Her </a:t>
            </a:r>
            <a:r>
              <a:rPr lang="tr-TR" sz="2400" dirty="0"/>
              <a:t>şeyin kontrolden çıktığını düşünme </a:t>
            </a:r>
          </a:p>
          <a:p>
            <a:r>
              <a:rPr lang="tr-TR" sz="2400" dirty="0"/>
              <a:t>Ne olup bittiğini anlayamama</a:t>
            </a:r>
          </a:p>
          <a:p>
            <a:r>
              <a:rPr lang="tr-TR" sz="2400" dirty="0"/>
              <a:t>Başkaları tarafından anlaşılmadığını </a:t>
            </a:r>
            <a:r>
              <a:rPr lang="tr-TR" sz="2400" dirty="0" smtClean="0"/>
              <a:t>düşünme</a:t>
            </a:r>
          </a:p>
          <a:p>
            <a:r>
              <a:rPr lang="tr-TR" sz="2400" dirty="0"/>
              <a:t>Dünyayı anlamsız ve boş görme</a:t>
            </a:r>
          </a:p>
          <a:p>
            <a:r>
              <a:rPr lang="tr-TR" sz="2400" dirty="0" smtClean="0"/>
              <a:t>Dikkati toplamada güçlük</a:t>
            </a:r>
          </a:p>
          <a:p>
            <a:r>
              <a:rPr lang="tr-TR" sz="2400" dirty="0" smtClean="0"/>
              <a:t>Karar </a:t>
            </a:r>
            <a:r>
              <a:rPr lang="tr-TR" sz="2400" dirty="0"/>
              <a:t>verme güçlüğü</a:t>
            </a:r>
          </a:p>
          <a:p>
            <a:r>
              <a:rPr lang="tr-TR" sz="2400" dirty="0"/>
              <a:t>Aklın karışması</a:t>
            </a:r>
          </a:p>
          <a:p>
            <a:pPr marL="0" indent="0">
              <a:buNone/>
            </a:pPr>
            <a:endParaRPr lang="tr-TR" sz="2400" dirty="0"/>
          </a:p>
        </p:txBody>
      </p:sp>
    </p:spTree>
    <p:extLst>
      <p:ext uri="{BB962C8B-B14F-4D97-AF65-F5344CB8AC3E}">
        <p14:creationId xmlns:p14="http://schemas.microsoft.com/office/powerpoint/2010/main" xmlns="" val="391017729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219256" cy="3663152"/>
          </a:xfrm>
        </p:spPr>
        <p:txBody>
          <a:bodyPr>
            <a:normAutofit/>
          </a:bodyPr>
          <a:lstStyle/>
          <a:p>
            <a:r>
              <a:rPr lang="tr-TR" sz="2400" dirty="0"/>
              <a:t>İştah bozuklukları</a:t>
            </a:r>
          </a:p>
          <a:p>
            <a:r>
              <a:rPr lang="tr-TR" sz="2400" dirty="0"/>
              <a:t>Baş ve karın ağrısı gibi somatik şikâyetler</a:t>
            </a:r>
          </a:p>
          <a:p>
            <a:r>
              <a:rPr lang="tr-TR" sz="2400" dirty="0"/>
              <a:t>Bağışıklık sisteminin bozulması</a:t>
            </a:r>
          </a:p>
          <a:p>
            <a:r>
              <a:rPr lang="tr-TR" sz="2400" dirty="0"/>
              <a:t>Yorgunluk, bitkinlik, </a:t>
            </a:r>
            <a:r>
              <a:rPr lang="tr-TR" sz="2400" dirty="0" smtClean="0"/>
              <a:t>tükenmişlik</a:t>
            </a:r>
          </a:p>
          <a:p>
            <a:r>
              <a:rPr lang="tr-TR" sz="2400" dirty="0" smtClean="0"/>
              <a:t>Sık sık terleme, titreme ve ürperme</a:t>
            </a:r>
          </a:p>
          <a:p>
            <a:r>
              <a:rPr lang="tr-TR" sz="2400" dirty="0" smtClean="0"/>
              <a:t>Vücut kaslarının sürekli gergin olması</a:t>
            </a:r>
          </a:p>
          <a:p>
            <a:r>
              <a:rPr lang="tr-TR" sz="2400" dirty="0" smtClean="0"/>
              <a:t>Uykusuzluk ve uyku sorunları</a:t>
            </a:r>
          </a:p>
          <a:p>
            <a:pPr marL="0" indent="0">
              <a:buNone/>
            </a:pPr>
            <a:endParaRPr lang="tr-TR" sz="2400" dirty="0"/>
          </a:p>
        </p:txBody>
      </p:sp>
    </p:spTree>
    <p:extLst>
      <p:ext uri="{BB962C8B-B14F-4D97-AF65-F5344CB8AC3E}">
        <p14:creationId xmlns:p14="http://schemas.microsoft.com/office/powerpoint/2010/main" xmlns="" val="86311689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smtClean="0">
                <a:solidFill>
                  <a:srgbClr val="FF0000"/>
                </a:solidFill>
                <a:latin typeface="Arial Black" panose="020B0A04020102020204" pitchFamily="34" charset="0"/>
              </a:rPr>
              <a:t>Sunum Planı</a:t>
            </a:r>
            <a:endParaRPr lang="tr-TR" sz="2800" b="1"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lstStyle/>
          <a:p>
            <a:pPr marL="457200" indent="-457200">
              <a:buFont typeface="+mj-lt"/>
              <a:buAutoNum type="arabicPeriod"/>
            </a:pPr>
            <a:r>
              <a:rPr lang="tr-TR" dirty="0" smtClean="0"/>
              <a:t>Hedefler</a:t>
            </a:r>
          </a:p>
          <a:p>
            <a:pPr marL="457200" indent="-457200">
              <a:buFont typeface="+mj-lt"/>
              <a:buAutoNum type="arabicPeriod"/>
            </a:pPr>
            <a:r>
              <a:rPr lang="tr-TR" dirty="0" smtClean="0"/>
              <a:t>Covid-19 Tanımı</a:t>
            </a:r>
          </a:p>
          <a:p>
            <a:pPr marL="457200" indent="-457200">
              <a:buFont typeface="+mj-lt"/>
              <a:buAutoNum type="arabicPeriod"/>
            </a:pPr>
            <a:r>
              <a:rPr lang="tr-TR" dirty="0" smtClean="0"/>
              <a:t>Zorlayıcı Yaşam Olayları</a:t>
            </a:r>
          </a:p>
          <a:p>
            <a:pPr marL="457200" indent="-457200">
              <a:buFont typeface="+mj-lt"/>
              <a:buAutoNum type="arabicPeriod"/>
            </a:pPr>
            <a:r>
              <a:rPr lang="tr-TR" dirty="0" smtClean="0"/>
              <a:t>Covid-19 Salgın Hastalığının Etkileri</a:t>
            </a:r>
          </a:p>
          <a:p>
            <a:pPr marL="457200" indent="-457200">
              <a:buFont typeface="+mj-lt"/>
              <a:buAutoNum type="arabicPeriod"/>
            </a:pPr>
            <a:r>
              <a:rPr lang="tr-TR" dirty="0" smtClean="0"/>
              <a:t>Covid-19 </a:t>
            </a:r>
            <a:r>
              <a:rPr lang="tr-TR" dirty="0"/>
              <a:t>Salgın Hastalığına Bağlı Olarak Yetişkin ve Çocuklarda Görülebilecek Ruhsal Tepkiler </a:t>
            </a:r>
            <a:endParaRPr lang="tr-TR" dirty="0" smtClean="0"/>
          </a:p>
          <a:p>
            <a:pPr marL="457200" indent="-457200">
              <a:buFont typeface="+mj-lt"/>
              <a:buAutoNum type="arabicPeriod"/>
            </a:pPr>
            <a:r>
              <a:rPr lang="tr-TR" dirty="0" smtClean="0"/>
              <a:t>Okul Sürecinde Karşılaşılabilecek Olası Sorunlar</a:t>
            </a:r>
          </a:p>
          <a:p>
            <a:pPr marL="457200" indent="-457200">
              <a:buFont typeface="+mj-lt"/>
              <a:buAutoNum type="arabicPeriod"/>
            </a:pPr>
            <a:r>
              <a:rPr lang="tr-TR" dirty="0" smtClean="0"/>
              <a:t>Çocuklara Nasıl Yardımcı Olabilirsiniz?</a:t>
            </a:r>
          </a:p>
          <a:p>
            <a:pPr marL="457200" indent="-457200">
              <a:buFont typeface="+mj-lt"/>
              <a:buAutoNum type="arabicPeriod"/>
            </a:pPr>
            <a:r>
              <a:rPr lang="tr-TR" dirty="0" smtClean="0"/>
              <a:t>Kendinize Nasıl Yardımcı Olabilirsiniz?</a:t>
            </a:r>
          </a:p>
          <a:p>
            <a:pPr marL="457200" indent="-457200">
              <a:buFont typeface="+mj-lt"/>
              <a:buAutoNum type="arabicPeriod"/>
            </a:pPr>
            <a:r>
              <a:rPr lang="tr-TR" dirty="0" smtClean="0"/>
              <a:t>Yeni Normal – Kontrollü Sosyal Hayat</a:t>
            </a:r>
            <a:endParaRPr lang="tr-TR" dirty="0"/>
          </a:p>
        </p:txBody>
      </p:sp>
    </p:spTree>
    <p:extLst>
      <p:ext uri="{BB962C8B-B14F-4D97-AF65-F5344CB8AC3E}">
        <p14:creationId xmlns:p14="http://schemas.microsoft.com/office/powerpoint/2010/main" xmlns="" val="48284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12968"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67544" y="3212976"/>
            <a:ext cx="8136904" cy="1821596"/>
          </a:xfrm>
        </p:spPr>
        <p:txBody>
          <a:bodyPr>
            <a:normAutofit/>
          </a:bodyPr>
          <a:lstStyle/>
          <a:p>
            <a:r>
              <a:rPr lang="tr-TR" sz="2400" dirty="0" smtClean="0"/>
              <a:t>İçe </a:t>
            </a:r>
            <a:r>
              <a:rPr lang="tr-TR" sz="2400" dirty="0"/>
              <a:t>kapanma, kendini toplumdan uzak tutma</a:t>
            </a:r>
          </a:p>
          <a:p>
            <a:r>
              <a:rPr lang="tr-TR" sz="2400" dirty="0"/>
              <a:t>İlişkilerde yaşanan çatışmaların artması</a:t>
            </a:r>
          </a:p>
          <a:p>
            <a:r>
              <a:rPr lang="tr-TR" sz="2400" dirty="0" smtClean="0"/>
              <a:t>Günlük </a:t>
            </a:r>
            <a:r>
              <a:rPr lang="tr-TR" sz="2400" dirty="0"/>
              <a:t>aktivitelerden zevk alamama </a:t>
            </a:r>
            <a:endParaRPr lang="tr-TR" sz="2400" dirty="0" smtClean="0"/>
          </a:p>
          <a:p>
            <a:r>
              <a:rPr lang="tr-TR" sz="2400" dirty="0" smtClean="0"/>
              <a:t>Takıntılı olma hali</a:t>
            </a:r>
          </a:p>
          <a:p>
            <a:pPr marL="0" indent="0">
              <a:buNone/>
            </a:pPr>
            <a:endParaRPr lang="tr-TR" sz="2400" dirty="0"/>
          </a:p>
        </p:txBody>
      </p:sp>
    </p:spTree>
    <p:extLst>
      <p:ext uri="{BB962C8B-B14F-4D97-AF65-F5344CB8AC3E}">
        <p14:creationId xmlns:p14="http://schemas.microsoft.com/office/powerpoint/2010/main" xmlns="" val="170640454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9972" y="1124744"/>
            <a:ext cx="8484515" cy="1201200"/>
          </a:xfrm>
        </p:spPr>
        <p:txBody>
          <a:bodyPr>
            <a:noAutofit/>
          </a:bodyPr>
          <a:lstStyle/>
          <a:p>
            <a:r>
              <a:rPr lang="tr-TR" sz="2800" b="1" dirty="0" smtClean="0">
                <a:solidFill>
                  <a:srgbClr val="FF0000"/>
                </a:solidFill>
                <a:latin typeface="Arial Black" panose="020B0A04020102020204" pitchFamily="34" charset="0"/>
              </a:rPr>
              <a:t>Çocuklarda </a:t>
            </a:r>
            <a:r>
              <a:rPr lang="tr-TR" sz="2800" b="1" dirty="0">
                <a:solidFill>
                  <a:srgbClr val="FF0000"/>
                </a:solidFill>
                <a:latin typeface="Arial Black" panose="020B0A04020102020204" pitchFamily="34" charset="0"/>
              </a:rPr>
              <a:t>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0-2 yaş arası </a:t>
            </a:r>
            <a:r>
              <a:rPr lang="tr-TR" sz="2400" dirty="0"/>
              <a:t>bebekler ve küçük çocuklar, dünyada kötü bir şeyin olmakta olduğunu henüz anlayamazlar, ancak anne-baba ve bakıcılarının üzüntü, stres ve kaygılarını fark ederler. Ebeveynleriyle birlikte benzer duygular yaşamaya </a:t>
            </a:r>
            <a:r>
              <a:rPr lang="tr-TR" sz="2400" dirty="0" smtClean="0"/>
              <a:t>ve benzer tepkiler </a:t>
            </a:r>
            <a:r>
              <a:rPr lang="tr-TR" sz="2400" dirty="0"/>
              <a:t>göstermeye başlayabilirler. </a:t>
            </a:r>
            <a:endParaRPr lang="tr-TR" sz="2400" dirty="0" smtClean="0"/>
          </a:p>
          <a:p>
            <a:pPr marL="0" indent="0" algn="just">
              <a:buNone/>
            </a:pPr>
            <a:r>
              <a:rPr lang="tr-TR" sz="2400" b="1" i="1" dirty="0">
                <a:solidFill>
                  <a:srgbClr val="FF0000"/>
                </a:solidFill>
              </a:rPr>
              <a:t>3-5 yaş arasındaki </a:t>
            </a:r>
            <a:r>
              <a:rPr lang="tr-TR" sz="2400" dirty="0"/>
              <a:t>çocuklar ise bir salgının olduğunu ve etkilerini genel olarak anlayabilirler. Ancak, yaşlarına özgü çocuk benmerkezciliği ve yüksek hayal gücü nedeniyle, gördüklerini, duyduklarını ve yaşadıklarını abartma eğiliminde olabilirler ve bu süreçten yoğun bir şekilde etkilenebilirler. </a:t>
            </a:r>
          </a:p>
          <a:p>
            <a:pPr marL="0" indent="0" algn="just">
              <a:buNone/>
            </a:pPr>
            <a:endParaRPr lang="tr-TR" sz="2400" dirty="0"/>
          </a:p>
          <a:p>
            <a:pPr marL="0" indent="0" algn="just">
              <a:buNone/>
            </a:pPr>
            <a:endParaRPr lang="tr-TR" sz="3000" dirty="0"/>
          </a:p>
        </p:txBody>
      </p:sp>
    </p:spTree>
    <p:extLst>
      <p:ext uri="{BB962C8B-B14F-4D97-AF65-F5344CB8AC3E}">
        <p14:creationId xmlns:p14="http://schemas.microsoft.com/office/powerpoint/2010/main" xmlns="" val="319621861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lnSpcReduction="10000"/>
          </a:bodyPr>
          <a:lstStyle/>
          <a:p>
            <a:pPr marL="0" indent="0" algn="just">
              <a:buNone/>
            </a:pPr>
            <a:r>
              <a:rPr lang="tr-TR" sz="2400" b="1" i="1" dirty="0">
                <a:solidFill>
                  <a:srgbClr val="FF0000"/>
                </a:solidFill>
              </a:rPr>
              <a:t>5 yaş ve altındaki çocuklar:</a:t>
            </a:r>
          </a:p>
          <a:p>
            <a:pPr marL="0" indent="0">
              <a:buNone/>
            </a:pPr>
            <a:r>
              <a:rPr lang="tr-TR" sz="2600" dirty="0" smtClean="0"/>
              <a:t>•Ebeveynlerin </a:t>
            </a:r>
            <a:r>
              <a:rPr lang="tr-TR" sz="2600" dirty="0"/>
              <a:t>yanından hiç ayrılmak </a:t>
            </a:r>
            <a:r>
              <a:rPr lang="tr-TR" sz="2600" dirty="0" smtClean="0"/>
              <a:t>isteme</a:t>
            </a:r>
          </a:p>
          <a:p>
            <a:pPr marL="0" indent="0">
              <a:buNone/>
            </a:pPr>
            <a:r>
              <a:rPr lang="tr-TR" sz="2600" dirty="0"/>
              <a:t>• Sürekli ağlama ya da ağlamaklı olma</a:t>
            </a:r>
            <a:br>
              <a:rPr lang="tr-TR" sz="2600" dirty="0"/>
            </a:br>
            <a:r>
              <a:rPr lang="tr-TR" sz="2600" dirty="0" smtClean="0"/>
              <a:t>•Huzursuz</a:t>
            </a:r>
            <a:r>
              <a:rPr lang="tr-TR" sz="2600" dirty="0"/>
              <a:t>, huysuz ve sinirli olma</a:t>
            </a:r>
            <a:br>
              <a:rPr lang="tr-TR" sz="2600" dirty="0"/>
            </a:br>
            <a:r>
              <a:rPr lang="tr-TR" sz="2600" dirty="0" smtClean="0"/>
              <a:t>•Karın </a:t>
            </a:r>
            <a:r>
              <a:rPr lang="tr-TR" sz="2600" dirty="0"/>
              <a:t>ağrısı ya da baş ağrısı gibi fiziksel şikayetler</a:t>
            </a:r>
            <a:br>
              <a:rPr lang="tr-TR" sz="2600" dirty="0"/>
            </a:br>
            <a:r>
              <a:rPr lang="tr-TR" sz="2600" dirty="0" smtClean="0"/>
              <a:t>•Yeniden </a:t>
            </a:r>
            <a:r>
              <a:rPr lang="tr-TR" sz="2600" dirty="0"/>
              <a:t>parmak emme ya da geceleri altını ıslatma</a:t>
            </a:r>
            <a:br>
              <a:rPr lang="tr-TR" sz="2600" dirty="0"/>
            </a:br>
            <a:r>
              <a:rPr lang="tr-TR" sz="2600" dirty="0" smtClean="0"/>
              <a:t>•Aşırı </a:t>
            </a:r>
            <a:r>
              <a:rPr lang="tr-TR" sz="2600" dirty="0"/>
              <a:t>ürkeklik ya da korkuların başlaması (yalnız </a:t>
            </a:r>
            <a:r>
              <a:rPr lang="tr-TR" sz="2600" dirty="0" smtClean="0"/>
              <a:t>kalma,  karanlık, hayaletler vb</a:t>
            </a:r>
            <a:r>
              <a:rPr lang="tr-TR" sz="2600" dirty="0"/>
              <a:t>.)</a:t>
            </a:r>
            <a:br>
              <a:rPr lang="tr-TR" sz="2600" dirty="0"/>
            </a:br>
            <a:r>
              <a:rPr lang="tr-TR" sz="2600" dirty="0" smtClean="0"/>
              <a:t>•Oyunlarda </a:t>
            </a:r>
            <a:r>
              <a:rPr lang="tr-TR" sz="2600" dirty="0"/>
              <a:t>sürekli salgın hastalığı canlandırma/yaşama</a:t>
            </a:r>
            <a:br>
              <a:rPr lang="tr-TR" sz="2600" dirty="0"/>
            </a:br>
            <a:r>
              <a:rPr lang="tr-TR" sz="2600" dirty="0" smtClean="0"/>
              <a:t>•Sürekli </a:t>
            </a:r>
            <a:r>
              <a:rPr lang="tr-TR" sz="2600" dirty="0"/>
              <a:t>salgına dair abartılı hikâyeler anlatma</a:t>
            </a:r>
            <a:br>
              <a:rPr lang="tr-TR" sz="2600" dirty="0"/>
            </a:br>
            <a:r>
              <a:rPr lang="tr-TR" sz="2600" dirty="0" smtClean="0"/>
              <a:t>•Konuşma </a:t>
            </a:r>
            <a:r>
              <a:rPr lang="tr-TR" sz="2600" dirty="0"/>
              <a:t>zorluğu yaşamaya başlama</a:t>
            </a:r>
            <a:br>
              <a:rPr lang="tr-TR" sz="2600" dirty="0"/>
            </a:br>
            <a:r>
              <a:rPr lang="tr-TR" sz="2600" dirty="0" smtClean="0"/>
              <a:t>• Öfke </a:t>
            </a:r>
            <a:r>
              <a:rPr lang="tr-TR" sz="2600" dirty="0"/>
              <a:t>nöbetleri geçirme ya da saldırganlık davranışları </a:t>
            </a:r>
          </a:p>
        </p:txBody>
      </p:sp>
    </p:spTree>
    <p:extLst>
      <p:ext uri="{BB962C8B-B14F-4D97-AF65-F5344CB8AC3E}">
        <p14:creationId xmlns:p14="http://schemas.microsoft.com/office/powerpoint/2010/main" xmlns="" val="387506833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6206" y="1124744"/>
            <a:ext cx="8416273"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smtClean="0">
                <a:solidFill>
                  <a:srgbClr val="FF0000"/>
                </a:solidFill>
              </a:rPr>
              <a:t>6-11 </a:t>
            </a:r>
            <a:r>
              <a:rPr lang="tr-TR" sz="2400" b="1" i="1" dirty="0">
                <a:solidFill>
                  <a:srgbClr val="FF0000"/>
                </a:solidFill>
              </a:rPr>
              <a:t>yaş arası </a:t>
            </a:r>
            <a:r>
              <a:rPr lang="tr-TR" sz="2400" dirty="0"/>
              <a:t>çocuklar bir salgının ne olduğunu ve insanları nasıl etkilendiğini çeşitli yönleriyle somut düzeyde anlayabilirler. Bu nedenle dışarıya çıkmaktan </a:t>
            </a:r>
            <a:r>
              <a:rPr lang="tr-TR" sz="2400" dirty="0" smtClean="0"/>
              <a:t>korkabilirler, </a:t>
            </a:r>
            <a:r>
              <a:rPr lang="tr-TR" sz="2400" dirty="0"/>
              <a:t>okula gitmek istemeyebilir ve arkadaşlarıyla vakit geçirmeyi bırakabilirler. </a:t>
            </a:r>
          </a:p>
          <a:p>
            <a:pPr marL="0" indent="0" algn="just">
              <a:buNone/>
            </a:pPr>
            <a:r>
              <a:rPr lang="tr-TR" sz="2400" dirty="0"/>
              <a:t>Kendilerinin ya da aile üyelerinden birinin zarar görebileceğine yönelik yoğun endişe yaşayabilirler. </a:t>
            </a:r>
          </a:p>
          <a:p>
            <a:pPr marL="0" indent="0" algn="just">
              <a:buNone/>
            </a:pPr>
            <a:r>
              <a:rPr lang="tr-TR" sz="2400" dirty="0"/>
              <a:t>Bazı çocuklar herhangi bir neden olmaksızın öfkelenebilir ve saldırganca davranabilirler. </a:t>
            </a:r>
          </a:p>
          <a:p>
            <a:pPr marL="0" indent="0" algn="just">
              <a:buNone/>
            </a:pPr>
            <a:endParaRPr lang="tr-TR" sz="3000" dirty="0"/>
          </a:p>
        </p:txBody>
      </p:sp>
    </p:spTree>
    <p:extLst>
      <p:ext uri="{BB962C8B-B14F-4D97-AF65-F5344CB8AC3E}">
        <p14:creationId xmlns:p14="http://schemas.microsoft.com/office/powerpoint/2010/main" xmlns="" val="135596164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5852" y="1124744"/>
            <a:ext cx="8508636"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a:bodyPr>
          <a:lstStyle/>
          <a:p>
            <a:pPr marL="0" indent="0" algn="just">
              <a:buNone/>
            </a:pPr>
            <a:r>
              <a:rPr lang="tr-TR" sz="2400" b="1" i="1" dirty="0">
                <a:solidFill>
                  <a:srgbClr val="FF0000"/>
                </a:solidFill>
              </a:rPr>
              <a:t>6-11 yaş ve arasındaki çocuklar</a:t>
            </a:r>
            <a:r>
              <a:rPr lang="tr-TR" sz="2400" b="1" i="1" dirty="0" smtClean="0">
                <a:solidFill>
                  <a:srgbClr val="FF0000"/>
                </a:solidFill>
              </a:rPr>
              <a:t>:</a:t>
            </a:r>
            <a:endParaRPr lang="tr-TR" sz="2400" b="1" i="1" dirty="0">
              <a:solidFill>
                <a:srgbClr val="FF0000"/>
              </a:solidFill>
            </a:endParaRPr>
          </a:p>
          <a:p>
            <a:pPr marL="0" indent="0">
              <a:buNone/>
            </a:pPr>
            <a:r>
              <a:rPr lang="tr-TR" sz="2600" dirty="0"/>
              <a:t>•Dikkatini bir şeye verememe</a:t>
            </a:r>
            <a:br>
              <a:rPr lang="tr-TR" sz="2600" dirty="0"/>
            </a:br>
            <a:r>
              <a:rPr lang="tr-TR" sz="2600" dirty="0"/>
              <a:t>• Aşırı alıngan, sinirli ya da kavgacı olma</a:t>
            </a:r>
            <a:br>
              <a:rPr lang="tr-TR" sz="2600" dirty="0"/>
            </a:br>
            <a:r>
              <a:rPr lang="tr-TR" sz="2600" dirty="0"/>
              <a:t>• Herkesten uzaklaşma, içine kapanma</a:t>
            </a:r>
            <a:br>
              <a:rPr lang="tr-TR" sz="2600" dirty="0"/>
            </a:br>
            <a:r>
              <a:rPr lang="tr-TR" sz="2600" dirty="0"/>
              <a:t>• Kabus görme, uyumak istememe ya da uyku problemleri</a:t>
            </a:r>
            <a:br>
              <a:rPr lang="tr-TR" sz="2600" dirty="0"/>
            </a:br>
            <a:r>
              <a:rPr lang="tr-TR" sz="2600" dirty="0"/>
              <a:t>• Karın ağrısı ya da baş ağrısı gibi fiziksel </a:t>
            </a:r>
            <a:r>
              <a:rPr lang="tr-TR" sz="2600" dirty="0" smtClean="0"/>
              <a:t>şikayetler</a:t>
            </a:r>
          </a:p>
          <a:p>
            <a:pPr marL="0" indent="0">
              <a:buNone/>
            </a:pPr>
            <a:r>
              <a:rPr lang="tr-TR" sz="2600" dirty="0"/>
              <a:t>• </a:t>
            </a:r>
            <a:r>
              <a:rPr lang="tr-TR" sz="2600" dirty="0" smtClean="0"/>
              <a:t>Okula </a:t>
            </a:r>
            <a:r>
              <a:rPr lang="tr-TR" sz="2600" dirty="0"/>
              <a:t>uyum problemleri</a:t>
            </a:r>
            <a:br>
              <a:rPr lang="tr-TR" sz="2600" dirty="0"/>
            </a:br>
            <a:r>
              <a:rPr lang="tr-TR" sz="2600" dirty="0"/>
              <a:t>• Asılsız korkular geliştirme ve hep bu korkulardan söz etme</a:t>
            </a:r>
            <a:br>
              <a:rPr lang="tr-TR" sz="2600" dirty="0"/>
            </a:br>
            <a:r>
              <a:rPr lang="tr-TR" sz="2600" dirty="0"/>
              <a:t>• Sevdiği şeylerden artık zevk almama</a:t>
            </a:r>
            <a:br>
              <a:rPr lang="tr-TR" sz="2600" dirty="0"/>
            </a:br>
            <a:r>
              <a:rPr lang="tr-TR" sz="2600" dirty="0"/>
              <a:t>• Yaşıtlarından daha fazla ya da daha az yemek yeme </a:t>
            </a:r>
          </a:p>
        </p:txBody>
      </p:sp>
    </p:spTree>
    <p:extLst>
      <p:ext uri="{BB962C8B-B14F-4D97-AF65-F5344CB8AC3E}">
        <p14:creationId xmlns:p14="http://schemas.microsoft.com/office/powerpoint/2010/main" xmlns="" val="425796001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p14="http://schemas.microsoft.com/office/powerpoint/2010/main" xmlns="" val="162040653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smtClean="0">
                <a:solidFill>
                  <a:srgbClr val="FF0000"/>
                </a:solidFill>
              </a:rPr>
              <a:t>12-18 </a:t>
            </a:r>
            <a:r>
              <a:rPr lang="tr-TR" sz="2400" b="1" i="1" dirty="0">
                <a:solidFill>
                  <a:srgbClr val="FF0000"/>
                </a:solidFill>
              </a:rPr>
              <a:t>yaş ve arasındaki </a:t>
            </a:r>
            <a:r>
              <a:rPr lang="tr-TR" sz="2400" b="1" i="1" dirty="0" smtClean="0">
                <a:solidFill>
                  <a:srgbClr val="FF0000"/>
                </a:solidFill>
              </a:rPr>
              <a:t>ergenler:</a:t>
            </a:r>
            <a:endParaRPr lang="tr-TR" sz="2400" b="1" i="1" dirty="0">
              <a:solidFill>
                <a:srgbClr val="FF0000"/>
              </a:solidFill>
            </a:endParaRPr>
          </a:p>
          <a:p>
            <a:pPr marL="0" indent="0">
              <a:buNone/>
            </a:pPr>
            <a:r>
              <a:rPr lang="tr-TR" sz="2600" dirty="0"/>
              <a:t>• </a:t>
            </a:r>
            <a:r>
              <a:rPr lang="tr-TR" sz="2600" dirty="0" smtClean="0"/>
              <a:t>Uyku </a:t>
            </a:r>
            <a:r>
              <a:rPr lang="tr-TR" sz="2600" dirty="0"/>
              <a:t>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t>
            </a:r>
            <a:r>
              <a:rPr lang="tr-TR" sz="2600" dirty="0" smtClean="0"/>
              <a:t>almama</a:t>
            </a:r>
            <a:endParaRPr lang="tr-TR" sz="2600" dirty="0"/>
          </a:p>
          <a:p>
            <a:pPr marL="0" indent="0">
              <a:buNone/>
            </a:pPr>
            <a:r>
              <a:rPr lang="tr-TR" sz="2600" dirty="0"/>
              <a:t>• </a:t>
            </a:r>
            <a:r>
              <a:rPr lang="tr-TR" sz="2600" dirty="0" smtClean="0"/>
              <a:t>Okula </a:t>
            </a:r>
            <a:r>
              <a:rPr lang="tr-TR" sz="2600" dirty="0"/>
              <a:t>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p14="http://schemas.microsoft.com/office/powerpoint/2010/main" xmlns="" val="116259875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endParaRPr lang="tr-TR" sz="2400" dirty="0" smtClean="0"/>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p14="http://schemas.microsoft.com/office/powerpoint/2010/main" xmlns="" val="358692427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smtClean="0"/>
              <a:t>Yüz yüze </a:t>
            </a:r>
            <a:r>
              <a:rPr lang="tr-TR" sz="2400" dirty="0"/>
              <a:t>eğitim sürecinden uzak kalındığı için okula uyum sorunu</a:t>
            </a:r>
            <a:r>
              <a:rPr lang="tr-TR" sz="2400" dirty="0" smtClean="0"/>
              <a:t>,</a:t>
            </a:r>
          </a:p>
          <a:p>
            <a:r>
              <a:rPr lang="tr-TR" sz="2400" dirty="0"/>
              <a:t>Ev ortamının konforlu yapısına alışıldığı için okula başlama ve okula devam etme ile ilgili sorunlar</a:t>
            </a:r>
            <a:r>
              <a:rPr lang="tr-TR" sz="2400" dirty="0" smtClean="0"/>
              <a:t>,</a:t>
            </a:r>
            <a:endParaRPr lang="tr-TR" sz="2400" dirty="0"/>
          </a:p>
          <a:p>
            <a:r>
              <a:rPr lang="tr-TR" sz="2400" dirty="0"/>
              <a:t>Okul ve okula ilişkin </a:t>
            </a:r>
            <a:r>
              <a:rPr lang="tr-TR" sz="2400" dirty="0" smtClean="0"/>
              <a:t>sorumlulukların </a:t>
            </a:r>
            <a:r>
              <a:rPr lang="tr-TR" sz="2400" dirty="0"/>
              <a:t>tekrar kazanılması sürecinde zorluklar,</a:t>
            </a:r>
          </a:p>
          <a:p>
            <a:r>
              <a:rPr lang="tr-TR" sz="2400" dirty="0"/>
              <a:t>Ders çalışma ile ilgili motivasyonlarında düşme, </a:t>
            </a:r>
          </a:p>
          <a:p>
            <a:r>
              <a:rPr lang="tr-TR" sz="2400" dirty="0" smtClean="0"/>
              <a:t>‘Okulda </a:t>
            </a:r>
            <a:r>
              <a:rPr lang="tr-TR" sz="2400" dirty="0"/>
              <a:t>virüs kapar </a:t>
            </a:r>
            <a:r>
              <a:rPr lang="tr-TR" sz="2400" dirty="0" smtClean="0"/>
              <a:t>mıyım?’ </a:t>
            </a:r>
            <a:r>
              <a:rPr lang="tr-TR" sz="2400" dirty="0"/>
              <a:t>endişesi ile okula gitmek istememe,</a:t>
            </a:r>
          </a:p>
          <a:p>
            <a:r>
              <a:rPr lang="tr-TR" sz="2400" dirty="0" smtClean="0"/>
              <a:t>‘Okulda virüs </a:t>
            </a:r>
            <a:r>
              <a:rPr lang="tr-TR" sz="2400" dirty="0"/>
              <a:t>kapar </a:t>
            </a:r>
            <a:r>
              <a:rPr lang="tr-TR" sz="2400" dirty="0" smtClean="0"/>
              <a:t>mıyım?’ </a:t>
            </a:r>
            <a:r>
              <a:rPr lang="tr-TR" sz="2400" dirty="0"/>
              <a:t>endişesi ile arkadaşlarıyla hiç iletişim kurmama</a:t>
            </a:r>
          </a:p>
          <a:p>
            <a:pPr marL="0" indent="0">
              <a:buNone/>
            </a:pPr>
            <a:endParaRPr lang="tr-TR" sz="2400" dirty="0">
              <a:solidFill>
                <a:srgbClr val="45D7EB"/>
              </a:solidFill>
            </a:endParaRPr>
          </a:p>
        </p:txBody>
      </p:sp>
    </p:spTree>
    <p:extLst>
      <p:ext uri="{BB962C8B-B14F-4D97-AF65-F5344CB8AC3E}">
        <p14:creationId xmlns:p14="http://schemas.microsoft.com/office/powerpoint/2010/main" xmlns="" val="190946450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smtClean="0"/>
              <a:t>Hastalığın </a:t>
            </a:r>
            <a:r>
              <a:rPr lang="tr-TR" sz="2200" dirty="0"/>
              <a:t>bölgelerle veya etnik kökenlerle </a:t>
            </a:r>
            <a:r>
              <a:rPr lang="tr-TR" sz="2200" dirty="0" smtClean="0"/>
              <a:t>ilişkilendirilmesi. </a:t>
            </a:r>
            <a:r>
              <a:rPr lang="tr-TR" sz="2200" dirty="0"/>
              <a:t>(Covid-19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a:t>
            </a:r>
            <a:r>
              <a:rPr lang="tr-TR" sz="2200" dirty="0" smtClean="0"/>
              <a:t>suçlayıcı ifadeler </a:t>
            </a:r>
            <a:r>
              <a:rPr lang="tr-TR" sz="2200" dirty="0"/>
              <a:t>kullanılması. (Bu tür ifadeler, insanların damgalanmasına sebep olduğu için sosyal ilişkileri olumsuz etkilemektedir.)</a:t>
            </a:r>
          </a:p>
        </p:txBody>
      </p:sp>
    </p:spTree>
    <p:extLst>
      <p:ext uri="{BB962C8B-B14F-4D97-AF65-F5344CB8AC3E}">
        <p14:creationId xmlns:p14="http://schemas.microsoft.com/office/powerpoint/2010/main" xmlns="" val="168446755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t>
            </a:r>
            <a:r>
              <a:rPr lang="tr-TR" sz="2400" dirty="0" smtClean="0"/>
              <a:t>azaltmak</a:t>
            </a:r>
            <a:endParaRPr lang="tr-TR" sz="2400" dirty="0"/>
          </a:p>
          <a:p>
            <a:pPr algn="just">
              <a:lnSpc>
                <a:spcPct val="100000"/>
              </a:lnSpc>
              <a:spcAft>
                <a:spcPts val="600"/>
              </a:spcAft>
            </a:pPr>
            <a:r>
              <a:rPr lang="tr-TR" sz="2400" dirty="0"/>
              <a:t>Covid-19 salgın hastalığı sonrasında </a:t>
            </a:r>
            <a:r>
              <a:rPr lang="tr-TR" sz="2400" dirty="0" smtClean="0"/>
              <a:t>öğretmen, çocuk ve ebeveynlerin </a:t>
            </a:r>
            <a:r>
              <a:rPr lang="tr-TR" sz="2400" dirty="0"/>
              <a:t>uyum sürecine destek olmak</a:t>
            </a:r>
          </a:p>
          <a:p>
            <a:pPr algn="just">
              <a:lnSpc>
                <a:spcPct val="100000"/>
              </a:lnSpc>
              <a:spcAft>
                <a:spcPts val="600"/>
              </a:spcAft>
            </a:pPr>
            <a:r>
              <a:rPr lang="tr-TR" sz="2400" dirty="0"/>
              <a:t>Covid-19 salgın hastalığı sonrasında </a:t>
            </a:r>
            <a:r>
              <a:rPr lang="tr-TR" sz="2400" dirty="0" smtClean="0"/>
              <a:t>öğretmenlerin ve ebeveynlerin </a:t>
            </a:r>
            <a:r>
              <a:rPr lang="tr-TR" sz="2400" dirty="0"/>
              <a:t>çocuklarına nasıl destek olacakları hakkında bilgi </a:t>
            </a:r>
            <a:r>
              <a:rPr lang="tr-TR" sz="2400" dirty="0" smtClean="0"/>
              <a:t>vermek</a:t>
            </a:r>
            <a:endParaRPr lang="tr-TR" sz="2400" dirty="0"/>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p14="http://schemas.microsoft.com/office/powerpoint/2010/main" xmlns="" val="113603318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a:t>
            </a:r>
            <a:r>
              <a:rPr lang="tr-TR" sz="2400" dirty="0" smtClean="0"/>
              <a:t>otoritelerine dayanarak </a:t>
            </a:r>
            <a:r>
              <a:rPr lang="tr-TR" sz="2400" dirty="0"/>
              <a:t>doğru bilgiler verilmelidir.)</a:t>
            </a:r>
          </a:p>
          <a:p>
            <a:r>
              <a:rPr lang="tr-TR" sz="2400" dirty="0" smtClean="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p14="http://schemas.microsoft.com/office/powerpoint/2010/main" xmlns="" val="333834377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smtClean="0">
                <a:solidFill>
                  <a:srgbClr val="FF0000"/>
                </a:solidFill>
              </a:rPr>
              <a:t>1. </a:t>
            </a:r>
            <a:r>
              <a:rPr lang="tr-TR" sz="2400" b="1" dirty="0"/>
              <a:t>Bilgi </a:t>
            </a:r>
            <a:r>
              <a:rPr lang="tr-TR" sz="2400" b="1" dirty="0" smtClean="0"/>
              <a:t>edinin: </a:t>
            </a:r>
          </a:p>
          <a:p>
            <a:pPr lvl="2" algn="just"/>
            <a:r>
              <a:rPr lang="tr-TR" sz="2400" dirty="0"/>
              <a:t>COVID-19 salgın süreci hakkında doğru kaynaklardan alınan bilgileri paylaşın, önemini vurgulayın</a:t>
            </a:r>
            <a:r>
              <a:rPr lang="tr-TR" sz="2400" dirty="0" smtClean="0"/>
              <a:t>.</a:t>
            </a:r>
          </a:p>
          <a:p>
            <a:pPr marL="685800" lvl="2" indent="0" algn="just">
              <a:buNone/>
            </a:pPr>
            <a:endParaRPr lang="tr-TR" sz="700" dirty="0" smtClean="0"/>
          </a:p>
          <a:p>
            <a:pPr marL="0" indent="0" algn="just">
              <a:buNone/>
            </a:pPr>
            <a:r>
              <a:rPr lang="tr-TR" sz="2400" b="1" dirty="0" smtClean="0">
                <a:solidFill>
                  <a:srgbClr val="FF0000"/>
                </a:solidFill>
              </a:rPr>
              <a:t>2. </a:t>
            </a:r>
            <a:r>
              <a:rPr lang="tr-TR" sz="2400" b="1" dirty="0" smtClean="0"/>
              <a:t>Dinleyin: </a:t>
            </a:r>
            <a:endParaRPr lang="tr-TR" sz="2400" b="1" dirty="0"/>
          </a:p>
          <a:p>
            <a:pPr lvl="2" algn="just"/>
            <a:r>
              <a:rPr lang="tr-TR" sz="2400" dirty="0" smtClean="0"/>
              <a:t>Yapabileceğiniz </a:t>
            </a:r>
            <a:r>
              <a:rPr lang="tr-TR" sz="2400" dirty="0"/>
              <a:t>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smtClean="0"/>
          </a:p>
        </p:txBody>
      </p:sp>
    </p:spTree>
    <p:extLst>
      <p:ext uri="{BB962C8B-B14F-4D97-AF65-F5344CB8AC3E}">
        <p14:creationId xmlns:p14="http://schemas.microsoft.com/office/powerpoint/2010/main" xmlns="" val="14511073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smtClean="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p14="http://schemas.microsoft.com/office/powerpoint/2010/main" xmlns="" val="344502108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5. </a:t>
            </a:r>
            <a:r>
              <a:rPr lang="tr-TR" sz="2400" b="1" dirty="0"/>
              <a:t>Güven </a:t>
            </a:r>
            <a:r>
              <a:rPr lang="tr-TR" sz="2400" b="1" dirty="0" smtClean="0"/>
              <a:t>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r>
              <a:rPr lang="tr-TR" sz="2400" dirty="0" smtClean="0"/>
              <a:t>.</a:t>
            </a:r>
          </a:p>
          <a:p>
            <a:pPr marL="0" indent="0" algn="just">
              <a:buNone/>
            </a:pPr>
            <a:r>
              <a:rPr lang="tr-TR" sz="2400" b="1" dirty="0" smtClean="0">
                <a:solidFill>
                  <a:srgbClr val="FF0000"/>
                </a:solidFill>
              </a:rPr>
              <a:t>6. </a:t>
            </a:r>
            <a:r>
              <a:rPr lang="tr-TR" sz="2400" b="1" dirty="0"/>
              <a:t>Rahatlatın: </a:t>
            </a:r>
            <a:endParaRPr lang="tr-TR" sz="2400" b="1" dirty="0" smtClean="0"/>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p14="http://schemas.microsoft.com/office/powerpoint/2010/main" xmlns="" val="204355339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smtClean="0">
                <a:solidFill>
                  <a:srgbClr val="FF0000"/>
                </a:solidFill>
              </a:rPr>
              <a:t>7. </a:t>
            </a:r>
            <a:r>
              <a:rPr lang="tr-TR" sz="2400" b="1" dirty="0" smtClean="0"/>
              <a:t>Koruyun: </a:t>
            </a:r>
          </a:p>
          <a:p>
            <a:pPr algn="just"/>
            <a:r>
              <a:rPr lang="tr-TR" sz="2400" dirty="0"/>
              <a:t>Belirsizlik zamanlarında ani değişimler mümkün olduğunca kaçınmak önemlidir. Günlük rutin ve aktiviteleri koruyun</a:t>
            </a:r>
            <a:r>
              <a:rPr lang="tr-TR" sz="2400" dirty="0" smtClean="0"/>
              <a:t>.</a:t>
            </a:r>
          </a:p>
          <a:p>
            <a:pPr marL="0" indent="0" algn="just">
              <a:buNone/>
            </a:pPr>
            <a:r>
              <a:rPr lang="tr-TR" sz="2400" b="1" dirty="0">
                <a:solidFill>
                  <a:srgbClr val="FF0000"/>
                </a:solidFill>
              </a:rPr>
              <a:t>8</a:t>
            </a:r>
            <a:r>
              <a:rPr lang="tr-TR" sz="2400" b="1" dirty="0" smtClean="0">
                <a:solidFill>
                  <a:srgbClr val="FF0000"/>
                </a:solidFill>
              </a:rPr>
              <a:t>. </a:t>
            </a:r>
            <a:r>
              <a:rPr lang="tr-TR" sz="2400" b="1" dirty="0"/>
              <a:t>Birlikte vakit geçirin: </a:t>
            </a:r>
            <a:endParaRPr lang="tr-TR" sz="2400" b="1" dirty="0" smtClean="0"/>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r>
              <a:rPr lang="tr-TR" sz="2400" dirty="0" smtClean="0"/>
              <a:t>.</a:t>
            </a:r>
            <a:endParaRPr lang="tr-TR" sz="2400" dirty="0"/>
          </a:p>
        </p:txBody>
      </p:sp>
    </p:spTree>
    <p:extLst>
      <p:ext uri="{BB962C8B-B14F-4D97-AF65-F5344CB8AC3E}">
        <p14:creationId xmlns:p14="http://schemas.microsoft.com/office/powerpoint/2010/main" xmlns="" val="407254838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9. </a:t>
            </a:r>
            <a:r>
              <a:rPr lang="tr-TR" sz="2400" b="1" dirty="0"/>
              <a:t>Sorumluluk verin: </a:t>
            </a:r>
            <a:endParaRPr lang="tr-TR" sz="2400" b="1" dirty="0" smtClean="0"/>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p14="http://schemas.microsoft.com/office/powerpoint/2010/main" xmlns="" val="153921553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smtClean="0">
                <a:solidFill>
                  <a:srgbClr val="FF0000"/>
                </a:solidFill>
              </a:rPr>
              <a:t>10. </a:t>
            </a:r>
            <a:r>
              <a:rPr lang="tr-TR" sz="2400" b="1" dirty="0"/>
              <a:t>Model olun:</a:t>
            </a:r>
            <a:endParaRPr lang="tr-TR" sz="2400" b="1" dirty="0" smtClean="0"/>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endParaRPr lang="tr-TR" sz="2400" dirty="0" smtClean="0"/>
          </a:p>
          <a:p>
            <a:pPr marL="0" indent="0" algn="just">
              <a:buNone/>
            </a:pPr>
            <a:r>
              <a:rPr lang="tr-TR" sz="2400" b="1" i="1" dirty="0" smtClean="0">
                <a:solidFill>
                  <a:srgbClr val="FF0000"/>
                </a:solidFill>
              </a:rPr>
              <a:t>11. </a:t>
            </a:r>
            <a:r>
              <a:rPr lang="tr-TR" sz="2400" b="1" dirty="0"/>
              <a:t>Uzmana başvurun</a:t>
            </a:r>
            <a:r>
              <a:rPr lang="tr-TR" sz="2400" b="1" dirty="0" smtClean="0"/>
              <a:t>:</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r>
              <a:rPr lang="tr-TR" sz="2400" dirty="0" smtClean="0"/>
              <a:t>.</a:t>
            </a:r>
            <a:endParaRPr lang="tr-TR" sz="2400" dirty="0"/>
          </a:p>
        </p:txBody>
      </p:sp>
    </p:spTree>
    <p:extLst>
      <p:ext uri="{BB962C8B-B14F-4D97-AF65-F5344CB8AC3E}">
        <p14:creationId xmlns:p14="http://schemas.microsoft.com/office/powerpoint/2010/main" xmlns="" val="206315355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smtClean="0"/>
              <a:t>	Salgın </a:t>
            </a:r>
            <a:r>
              <a:rPr lang="tr-TR" sz="2400" dirty="0"/>
              <a:t>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p14="http://schemas.microsoft.com/office/powerpoint/2010/main" xmlns="" val="54322851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1. </a:t>
            </a:r>
            <a:r>
              <a:rPr lang="tr-TR" sz="2400" b="1" dirty="0" smtClean="0"/>
              <a:t>Medyayı </a:t>
            </a:r>
            <a:r>
              <a:rPr lang="tr-TR" sz="2400" b="1" dirty="0"/>
              <a:t>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t>
            </a:r>
            <a:r>
              <a:rPr lang="tr-TR" sz="2400" dirty="0" smtClean="0"/>
              <a:t>aralıksız </a:t>
            </a:r>
            <a:r>
              <a:rPr lang="tr-TR" sz="2400" dirty="0"/>
              <a:t>ve aşırı şekilde takip etmekten, sürekli tekrarlayan görüntüleri ve tartışmaları izlemekten </a:t>
            </a:r>
            <a:r>
              <a:rPr lang="tr-TR" sz="2400" dirty="0" smtClean="0"/>
              <a:t>kaçının.</a:t>
            </a:r>
            <a:endParaRPr lang="tr-TR" sz="2400" dirty="0"/>
          </a:p>
        </p:txBody>
      </p:sp>
    </p:spTree>
    <p:extLst>
      <p:ext uri="{BB962C8B-B14F-4D97-AF65-F5344CB8AC3E}">
        <p14:creationId xmlns:p14="http://schemas.microsoft.com/office/powerpoint/2010/main" xmlns="" val="100546792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2</a:t>
            </a:r>
            <a:r>
              <a:rPr lang="tr-TR" sz="2400" b="1" dirty="0">
                <a:solidFill>
                  <a:srgbClr val="FF0000"/>
                </a:solidFill>
              </a:rPr>
              <a:t>. </a:t>
            </a:r>
            <a:r>
              <a:rPr lang="tr-TR" sz="2400" b="1" dirty="0"/>
              <a:t>Korunma yöntemlerini öğrenin ve uygulayın. </a:t>
            </a:r>
          </a:p>
          <a:p>
            <a:pPr lvl="2" algn="just"/>
            <a:r>
              <a:rPr lang="tr-TR" sz="2400" dirty="0" smtClean="0"/>
              <a:t>Salgın </a:t>
            </a:r>
            <a:r>
              <a:rPr lang="tr-TR" sz="2400" dirty="0"/>
              <a:t>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p14="http://schemas.microsoft.com/office/powerpoint/2010/main" xmlns="" val="59558305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smtClean="0"/>
              <a:t>Koronavirüs </a:t>
            </a:r>
            <a:r>
              <a:rPr lang="tr-TR" sz="2000" dirty="0"/>
              <a:t>grubuna giren virüsler (</a:t>
            </a:r>
            <a:r>
              <a:rPr lang="tr-TR" sz="2000" dirty="0" err="1"/>
              <a:t>CoV</a:t>
            </a:r>
            <a:r>
              <a:rPr lang="tr-TR" sz="2000" dirty="0"/>
              <a:t>), soğuk algınlığı gibi toplumda yaygın görülen, hafif ya da ciddi enfeksiyon </a:t>
            </a:r>
            <a:r>
              <a:rPr lang="tr-TR" sz="2000" dirty="0" smtClean="0"/>
              <a:t>tablolarına neden </a:t>
            </a:r>
            <a:r>
              <a:rPr lang="tr-TR" sz="2000" dirty="0"/>
              <a:t>olabilen büyük bir virüs ailesidir. COVID-19, koronavirüs hastalığına neden olan bu ailenin bir üyesidir. </a:t>
            </a:r>
            <a:endParaRPr lang="tr-TR" sz="2000" dirty="0" smtClean="0"/>
          </a:p>
          <a:p>
            <a:pPr algn="just">
              <a:lnSpc>
                <a:spcPct val="170000"/>
              </a:lnSpc>
            </a:pPr>
            <a:r>
              <a:rPr lang="tr-TR" sz="2000" dirty="0" smtClean="0"/>
              <a:t>COVID-19</a:t>
            </a:r>
            <a:r>
              <a:rPr lang="tr-TR" sz="2000" dirty="0"/>
              <a:t>, insandan </a:t>
            </a:r>
            <a:r>
              <a:rPr lang="tr-TR" sz="2000" dirty="0" smtClean="0"/>
              <a:t>insana bulaşabilen </a:t>
            </a:r>
            <a:r>
              <a:rPr lang="tr-TR" sz="2000" dirty="0"/>
              <a:t>bir solumum yolu </a:t>
            </a:r>
            <a:r>
              <a:rPr lang="tr-TR" sz="2000" dirty="0" smtClean="0"/>
              <a:t>virüsüdür.</a:t>
            </a:r>
          </a:p>
          <a:p>
            <a:pPr algn="just">
              <a:lnSpc>
                <a:spcPct val="170000"/>
              </a:lnSpc>
            </a:pPr>
            <a:r>
              <a:rPr lang="tr-TR" sz="2000" dirty="0" smtClean="0"/>
              <a:t>Dünyadaki </a:t>
            </a:r>
            <a:r>
              <a:rPr lang="tr-TR" sz="2000" dirty="0"/>
              <a:t>ilk COVID-19 vakası Aralık 2019 tarihinde </a:t>
            </a:r>
            <a:r>
              <a:rPr lang="tr-TR" sz="2000" dirty="0" smtClean="0"/>
              <a:t>Çin’in </a:t>
            </a:r>
            <a:r>
              <a:rPr lang="tr-TR" sz="2000" dirty="0"/>
              <a:t>Vuhan şehrinde, </a:t>
            </a:r>
            <a:r>
              <a:rPr lang="tr-TR" sz="2000" dirty="0" smtClean="0"/>
              <a:t>ülkemizde </a:t>
            </a:r>
            <a:r>
              <a:rPr lang="sv-SE" sz="2000" dirty="0" smtClean="0"/>
              <a:t>ise </a:t>
            </a:r>
            <a:r>
              <a:rPr lang="sv-SE" sz="2000" dirty="0"/>
              <a:t>ilk vaka 11 Mart </a:t>
            </a:r>
            <a:r>
              <a:rPr lang="sv-SE" sz="2000" dirty="0" smtClean="0"/>
              <a:t>2020’de </a:t>
            </a:r>
            <a:r>
              <a:rPr lang="sv-SE" sz="2000" dirty="0"/>
              <a:t>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p>
        </p:txBody>
      </p:sp>
    </p:spTree>
    <p:extLst>
      <p:ext uri="{BB962C8B-B14F-4D97-AF65-F5344CB8AC3E}">
        <p14:creationId xmlns:p14="http://schemas.microsoft.com/office/powerpoint/2010/main" xmlns="" val="64240768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3. </a:t>
            </a:r>
            <a:r>
              <a:rPr lang="tr-TR" sz="2400" b="1" dirty="0"/>
              <a:t>Sağlığınızı önemseyin.</a:t>
            </a:r>
          </a:p>
          <a:p>
            <a:pPr lvl="2" algn="just"/>
            <a:r>
              <a:rPr lang="tr-TR" sz="2400" dirty="0" smtClean="0"/>
              <a:t>Düzenli </a:t>
            </a:r>
            <a:r>
              <a:rPr lang="tr-TR" sz="2400" dirty="0"/>
              <a:t>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p14="http://schemas.microsoft.com/office/powerpoint/2010/main" xmlns="" val="283504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endParaRPr lang="tr-TR" sz="2400" dirty="0" smtClean="0"/>
          </a:p>
          <a:p>
            <a:pPr marL="685800" lvl="2" indent="0" algn="just">
              <a:buNone/>
            </a:pPr>
            <a:endParaRPr lang="tr-TR" sz="2400" dirty="0"/>
          </a:p>
          <a:p>
            <a:pPr lvl="2" algn="just"/>
            <a:r>
              <a:rPr lang="tr-TR" sz="2400" dirty="0"/>
              <a:t>Örneğin, </a:t>
            </a:r>
            <a:r>
              <a:rPr lang="tr-TR" sz="2400" dirty="0" smtClean="0"/>
              <a:t>uyarılar </a:t>
            </a:r>
            <a:r>
              <a:rPr lang="tr-TR" sz="2400" dirty="0"/>
              <a:t>ve öneriler doğrultusunda gerekli önlemleri alıyorum. Kendim ve sevdiklerim için olası riskleri azaltabilirim, gerektiğinde yardım isteyebilirim </a:t>
            </a:r>
          </a:p>
        </p:txBody>
      </p:sp>
    </p:spTree>
    <p:extLst>
      <p:ext uri="{BB962C8B-B14F-4D97-AF65-F5344CB8AC3E}">
        <p14:creationId xmlns:p14="http://schemas.microsoft.com/office/powerpoint/2010/main" xmlns="" val="142313420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smtClean="0">
                <a:solidFill>
                  <a:srgbClr val="FF0000"/>
                </a:solidFill>
              </a:rPr>
              <a:t>5. </a:t>
            </a:r>
            <a:r>
              <a:rPr lang="tr-TR" sz="2400" b="1" dirty="0"/>
              <a:t>Yaşadığınız duyguların normal ve geçici olduğunu bilin. </a:t>
            </a:r>
          </a:p>
          <a:p>
            <a:pPr lvl="2" algn="just"/>
            <a:r>
              <a:rPr lang="tr-TR" sz="2400" dirty="0"/>
              <a:t>Başlangıçta ortaya çıkan stres, endişe, kaygı</a:t>
            </a:r>
            <a:r>
              <a:rPr lang="tr-TR" sz="2400" dirty="0" smtClean="0"/>
              <a:t>, panik</a:t>
            </a:r>
            <a:r>
              <a:rPr lang="tr-TR" sz="2400" dirty="0"/>
              <a:t>, gibi duygusal tepkiler size hiç kaybolmayacakmış gibi gelebilir, ama çaba gösterdiğinizde bu duyguların geçeceğini bilmelisiniz. </a:t>
            </a:r>
            <a:endParaRPr lang="tr-TR" sz="2400" dirty="0" smtClean="0"/>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p14="http://schemas.microsoft.com/office/powerpoint/2010/main" xmlns="" val="19693059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smtClean="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endParaRPr lang="tr-TR" sz="2400" dirty="0" smtClean="0"/>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p14="http://schemas.microsoft.com/office/powerpoint/2010/main" xmlns="" val="6279942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endParaRPr lang="tr-TR" sz="2400" dirty="0" smtClean="0"/>
          </a:p>
          <a:p>
            <a:pPr marL="685800" lvl="2" indent="0" algn="just">
              <a:buNone/>
            </a:pPr>
            <a:endParaRPr lang="tr-TR" sz="2400" dirty="0"/>
          </a:p>
          <a:p>
            <a:pPr lvl="2" algn="just"/>
            <a:r>
              <a:rPr lang="tr-TR" sz="2400" dirty="0"/>
              <a:t>Önlemler nedeniyle yüz yüze görüşme imkânı bulamasanız da telefon</a:t>
            </a:r>
            <a:r>
              <a:rPr lang="tr-TR" sz="2400" dirty="0" smtClean="0"/>
              <a:t>, e-posta</a:t>
            </a:r>
            <a:r>
              <a:rPr lang="tr-TR" sz="2400" dirty="0"/>
              <a:t>, sosyal medya ya da internet üzerinden arkadaşlarınızla, yakınlarınızla ya da akrabalarınızla iletişim kurmaya devam edin. </a:t>
            </a:r>
          </a:p>
        </p:txBody>
      </p:sp>
    </p:spTree>
    <p:extLst>
      <p:ext uri="{BB962C8B-B14F-4D97-AF65-F5344CB8AC3E}">
        <p14:creationId xmlns:p14="http://schemas.microsoft.com/office/powerpoint/2010/main" xmlns="" val="260268655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p14="http://schemas.microsoft.com/office/powerpoint/2010/main" xmlns="" val="142900935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smtClean="0">
                <a:solidFill>
                  <a:srgbClr val="FF0000"/>
                </a:solidFill>
                <a:latin typeface="Arial Black" panose="020B0A04020102020204" pitchFamily="34" charset="0"/>
              </a:rPr>
              <a:t>Ne </a:t>
            </a:r>
            <a:r>
              <a:rPr lang="tr-TR" sz="2800" b="1" dirty="0">
                <a:solidFill>
                  <a:srgbClr val="FF0000"/>
                </a:solidFill>
                <a:latin typeface="Arial Black" panose="020B0A04020102020204" pitchFamily="34" charset="0"/>
              </a:rPr>
              <a:t>zaman destek </a:t>
            </a:r>
            <a:r>
              <a:rPr lang="tr-TR" sz="2800" b="1" dirty="0" smtClean="0">
                <a:solidFill>
                  <a:srgbClr val="FF0000"/>
                </a:solidFill>
                <a:latin typeface="Arial Black" panose="020B0A04020102020204" pitchFamily="34" charset="0"/>
              </a:rPr>
              <a:t>almalısınız?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r>
              <a:rPr lang="tr-TR" sz="2400" dirty="0" smtClean="0"/>
              <a:t>,</a:t>
            </a:r>
          </a:p>
          <a:p>
            <a:pPr algn="just"/>
            <a:r>
              <a:rPr lang="tr-TR" sz="2400" dirty="0" smtClean="0"/>
              <a:t> </a:t>
            </a:r>
            <a:r>
              <a:rPr lang="tr-TR" sz="2400" dirty="0"/>
              <a:t>Günlük hayatınızı (ailenizi ve işinizi) ciddi şekilde olumsuz etkiliyorsa</a:t>
            </a:r>
            <a:r>
              <a:rPr lang="tr-TR" sz="2400" dirty="0" smtClean="0"/>
              <a:t>,</a:t>
            </a:r>
          </a:p>
          <a:p>
            <a:pPr algn="just"/>
            <a:r>
              <a:rPr lang="tr-TR" sz="2400" dirty="0" smtClean="0"/>
              <a:t> </a:t>
            </a:r>
            <a:r>
              <a:rPr lang="tr-TR" sz="2400" dirty="0"/>
              <a:t>Bir nedeni olmaksızın, çok yoğun korku ve endişe </a:t>
            </a:r>
            <a:r>
              <a:rPr lang="tr-TR" sz="2400" dirty="0" smtClean="0"/>
              <a:t>yaşıyorsanız,</a:t>
            </a:r>
          </a:p>
          <a:p>
            <a:pPr algn="just"/>
            <a:r>
              <a:rPr lang="tr-TR" sz="2400" dirty="0" smtClean="0"/>
              <a:t>Aşırı </a:t>
            </a:r>
            <a:r>
              <a:rPr lang="tr-TR" sz="2400" dirty="0"/>
              <a:t>kaygı ve panik belirtileri gösteriyorsanız (nefessiz kalma, sürekli titreme ve baş dönmesi, kalp atışının sürekli hızlanması</a:t>
            </a:r>
            <a:r>
              <a:rPr lang="tr-TR" sz="2400" dirty="0" smtClean="0"/>
              <a:t>, yüksek </a:t>
            </a:r>
            <a:r>
              <a:rPr lang="tr-TR" sz="2400" dirty="0"/>
              <a:t>tansiyon, aşırı irkilme tepkileri vb</a:t>
            </a:r>
            <a:r>
              <a:rPr lang="tr-TR" sz="2400" dirty="0" smtClean="0"/>
              <a:t>.),</a:t>
            </a:r>
          </a:p>
          <a:p>
            <a:pPr algn="just"/>
            <a:r>
              <a:rPr lang="tr-TR" sz="2400" dirty="0" smtClean="0"/>
              <a:t>Geleceğe </a:t>
            </a:r>
            <a:r>
              <a:rPr lang="tr-TR" sz="2400" dirty="0"/>
              <a:t>ve sevdiklerinize dair  yoğun endişe ve umutsuzluk</a:t>
            </a:r>
            <a:br>
              <a:rPr lang="tr-TR" sz="2400" dirty="0"/>
            </a:br>
            <a:r>
              <a:rPr lang="tr-TR" sz="2400" dirty="0"/>
              <a:t>hissediyorsanız </a:t>
            </a:r>
            <a:endParaRPr lang="tr-TR" sz="2400" dirty="0" smtClean="0"/>
          </a:p>
          <a:p>
            <a:pPr marL="0" indent="0" algn="ctr">
              <a:buNone/>
            </a:pPr>
            <a:r>
              <a:rPr lang="tr-TR" sz="2400" b="1" dirty="0">
                <a:solidFill>
                  <a:srgbClr val="FF0000"/>
                </a:solidFill>
              </a:rPr>
              <a:t>U</a:t>
            </a:r>
            <a:r>
              <a:rPr lang="tr-TR" sz="2400" b="1" dirty="0" smtClean="0">
                <a:solidFill>
                  <a:srgbClr val="FF0000"/>
                </a:solidFill>
              </a:rPr>
              <a:t>zmana başvurun</a:t>
            </a:r>
            <a:endParaRPr lang="tr-TR" sz="2400" b="1" dirty="0">
              <a:solidFill>
                <a:srgbClr val="FF0000"/>
              </a:solidFill>
            </a:endParaRPr>
          </a:p>
        </p:txBody>
      </p:sp>
    </p:spTree>
    <p:extLst>
      <p:ext uri="{BB962C8B-B14F-4D97-AF65-F5344CB8AC3E}">
        <p14:creationId xmlns:p14="http://schemas.microsoft.com/office/powerpoint/2010/main" xmlns="" val="272494983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a:t>
            </a:r>
            <a:r>
              <a:rPr lang="tr-TR" sz="2400" dirty="0" smtClean="0"/>
              <a:t>salgın </a:t>
            </a:r>
            <a:r>
              <a:rPr lang="tr-TR" sz="2400" dirty="0"/>
              <a:t>hastalığının tamamen ortadan kalkmaması sebebiyle eski yaşam alışkanlıklarımıza dönebilmiş </a:t>
            </a:r>
            <a:r>
              <a:rPr lang="tr-TR" sz="2400" dirty="0" smtClean="0"/>
              <a:t>değiliz.</a:t>
            </a:r>
          </a:p>
          <a:p>
            <a:pPr>
              <a:lnSpc>
                <a:spcPct val="110000"/>
              </a:lnSpc>
              <a:defRPr/>
            </a:pPr>
            <a:r>
              <a:rPr lang="tr-TR" sz="2400" dirty="0" smtClean="0"/>
              <a:t>Yeni normal kavramı; salgın hastalıktan korunmak için, önlemler alarak günlük yaşantımıza devam etmektir. </a:t>
            </a:r>
            <a:endParaRPr lang="tr-TR" sz="2400" dirty="0"/>
          </a:p>
          <a:p>
            <a:pPr>
              <a:lnSpc>
                <a:spcPct val="110000"/>
              </a:lnSpc>
              <a:defRPr/>
            </a:pPr>
            <a:r>
              <a:rPr lang="tr-TR" sz="2400" dirty="0"/>
              <a:t>Salgın hastalığın azalarak sonlanması için bireysel olarak alacağımız önlemler hem kendimizi </a:t>
            </a:r>
            <a:r>
              <a:rPr lang="tr-TR" sz="2400" dirty="0" smtClean="0"/>
              <a:t>hem de </a:t>
            </a:r>
            <a:r>
              <a:rPr lang="tr-TR" sz="2400" dirty="0"/>
              <a:t>toplumu yakından ilgilendirmektedir. </a:t>
            </a:r>
          </a:p>
        </p:txBody>
      </p:sp>
    </p:spTree>
    <p:extLst>
      <p:ext uri="{BB962C8B-B14F-4D97-AF65-F5344CB8AC3E}">
        <p14:creationId xmlns:p14="http://schemas.microsoft.com/office/powerpoint/2010/main" xmlns="" val="14706138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endParaRPr lang="tr-TR" sz="2400" dirty="0" smtClean="0"/>
          </a:p>
          <a:p>
            <a:pPr lvl="2">
              <a:lnSpc>
                <a:spcPct val="110000"/>
              </a:lnSpc>
              <a:defRPr/>
            </a:pPr>
            <a:r>
              <a:rPr lang="tr-TR" sz="1800" dirty="0"/>
              <a:t>Maske kullanmak,</a:t>
            </a:r>
          </a:p>
          <a:p>
            <a:pPr lvl="2">
              <a:lnSpc>
                <a:spcPct val="110000"/>
              </a:lnSpc>
              <a:defRPr/>
            </a:pPr>
            <a:r>
              <a:rPr lang="tr-TR" sz="1800" dirty="0"/>
              <a:t>Zorunlu olmadıkça kalabalık ortamlardan uzak durmak</a:t>
            </a:r>
            <a:r>
              <a:rPr lang="tr-TR" sz="1800" dirty="0" smtClean="0"/>
              <a:t>,</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p14="http://schemas.microsoft.com/office/powerpoint/2010/main" xmlns="" val="105692049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smtClean="0">
                <a:solidFill>
                  <a:srgbClr val="FF0000"/>
                </a:solidFill>
                <a:latin typeface="Arial Black" panose="020B0A04020102020204" pitchFamily="34" charset="0"/>
              </a:rPr>
              <a:t>Covid-19 sürecinde psikososyal destek hizmetleri kapsamında hazırlanan içerikler</a:t>
            </a:r>
            <a:endParaRPr lang="tr-TR" sz="2800" b="1" dirty="0">
              <a:solidFill>
                <a:srgbClr val="FF0000"/>
              </a:solidFill>
              <a:latin typeface="Arial Black" panose="020B0A04020102020204" pitchFamily="34"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88467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p14="http://schemas.microsoft.com/office/powerpoint/2010/main" xmlns="" val="35276320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375258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886700" cy="4351338"/>
          </a:xfrm>
        </p:spPr>
        <p:txBody>
          <a:bodyPr/>
          <a:lstStyle/>
          <a:p>
            <a:pPr marL="0" indent="0">
              <a:buNone/>
            </a:pPr>
            <a:endParaRPr lang="tr-TR" dirty="0" smtClean="0"/>
          </a:p>
          <a:p>
            <a:pPr marL="0" indent="0">
              <a:buNone/>
            </a:pPr>
            <a:endParaRPr lang="tr-TR" b="1" dirty="0"/>
          </a:p>
          <a:p>
            <a:pPr marL="0" indent="0">
              <a:buNone/>
            </a:pPr>
            <a:r>
              <a:rPr lang="tr-TR" sz="2400" b="1" dirty="0" smtClean="0"/>
              <a:t>Millî Eğitim Bakanlığı </a:t>
            </a:r>
          </a:p>
          <a:p>
            <a:pPr marL="0" indent="0">
              <a:buNone/>
            </a:pPr>
            <a:r>
              <a:rPr lang="tr-TR" sz="2400" dirty="0" smtClean="0"/>
              <a:t>Özel Eğitim ve Rehberlik Hizmetleri Genel Müdürlüğü internet sayfasından Psikososyal Destek Hizmetleri sekmesi altında dokümanlar indirilebilir.</a:t>
            </a:r>
          </a:p>
          <a:p>
            <a:pPr marL="0" indent="0">
              <a:buNone/>
            </a:pPr>
            <a:r>
              <a:rPr lang="tr-TR" sz="2400" dirty="0" smtClean="0">
                <a:hlinkClick r:id="rId3"/>
              </a:rPr>
              <a:t>https</a:t>
            </a:r>
            <a:r>
              <a:rPr lang="tr-TR" sz="2400" dirty="0">
                <a:hlinkClick r:id="rId3"/>
              </a:rPr>
              <a:t>://orgm.meb.gov.tr/www/psikososyal-bilgilendirme-rehberi/icerik/1314</a:t>
            </a:r>
            <a:endParaRPr lang="tr-TR" sz="2400" dirty="0"/>
          </a:p>
        </p:txBody>
      </p:sp>
    </p:spTree>
    <p:extLst>
      <p:ext uri="{BB962C8B-B14F-4D97-AF65-F5344CB8AC3E}">
        <p14:creationId xmlns:p14="http://schemas.microsoft.com/office/powerpoint/2010/main" xmlns="" val="11297543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908720"/>
            <a:ext cx="7886700" cy="1325563"/>
          </a:xfrm>
        </p:spPr>
        <p:txBody>
          <a:bodyPr>
            <a:normAutofit/>
          </a:bodyPr>
          <a:lstStyle/>
          <a:p>
            <a:pPr algn="ctr"/>
            <a:r>
              <a:rPr lang="tr-TR" sz="2000" b="1" dirty="0" smtClean="0">
                <a:solidFill>
                  <a:srgbClr val="FF0000"/>
                </a:solidFill>
                <a:latin typeface="Verdana" pitchFamily="34" charset="0"/>
                <a:ea typeface="Verdana" pitchFamily="34" charset="0"/>
              </a:rPr>
              <a:t>ÇANKAYA REHBERLİK VE ARAŞTIRMA MERKEZİ</a:t>
            </a:r>
            <a:br>
              <a:rPr lang="tr-TR" sz="2000" b="1" dirty="0" smtClean="0">
                <a:solidFill>
                  <a:srgbClr val="FF0000"/>
                </a:solidFill>
                <a:latin typeface="Verdana" pitchFamily="34" charset="0"/>
                <a:ea typeface="Verdana" pitchFamily="34" charset="0"/>
              </a:rPr>
            </a:br>
            <a:r>
              <a:rPr lang="tr-TR" sz="2000" b="1" dirty="0" smtClean="0">
                <a:solidFill>
                  <a:srgbClr val="FF0000"/>
                </a:solidFill>
                <a:latin typeface="Verdana" pitchFamily="34" charset="0"/>
                <a:ea typeface="Verdana" pitchFamily="34" charset="0"/>
              </a:rPr>
              <a:t>İLETİŞİM BİLGİLERİ</a:t>
            </a:r>
            <a:endParaRPr lang="tr-TR" sz="2000" b="1" dirty="0">
              <a:solidFill>
                <a:srgbClr val="FF0000"/>
              </a:solidFill>
              <a:latin typeface="Verdana" pitchFamily="34" charset="0"/>
              <a:ea typeface="Verdana" pitchFamily="34" charset="0"/>
            </a:endParaRPr>
          </a:p>
        </p:txBody>
      </p:sp>
      <p:sp>
        <p:nvSpPr>
          <p:cNvPr id="3" name="2 İçerik Yer Tutucusu"/>
          <p:cNvSpPr>
            <a:spLocks noGrp="1"/>
          </p:cNvSpPr>
          <p:nvPr>
            <p:ph idx="1"/>
          </p:nvPr>
        </p:nvSpPr>
        <p:spPr>
          <a:xfrm>
            <a:off x="611560" y="2506662"/>
            <a:ext cx="7886700" cy="4351338"/>
          </a:xfrm>
        </p:spPr>
        <p:txBody>
          <a:bodyPr>
            <a:normAutofit/>
          </a:bodyPr>
          <a:lstStyle/>
          <a:p>
            <a:r>
              <a:rPr lang="tr-TR" sz="3200" dirty="0" err="1" smtClean="0"/>
              <a:t>cankayarampdr</a:t>
            </a:r>
            <a:r>
              <a:rPr lang="tr-TR" sz="3200" dirty="0" smtClean="0"/>
              <a:t>@</a:t>
            </a:r>
            <a:r>
              <a:rPr lang="tr-TR" sz="3200" dirty="0" err="1" smtClean="0"/>
              <a:t>gmail</a:t>
            </a:r>
            <a:r>
              <a:rPr lang="tr-TR" sz="3200" dirty="0" smtClean="0"/>
              <a:t>.com </a:t>
            </a:r>
          </a:p>
          <a:p>
            <a:endParaRPr lang="tr-TR" sz="3200" dirty="0" smtClean="0"/>
          </a:p>
          <a:p>
            <a:r>
              <a:rPr lang="tr-TR" sz="3200" dirty="0" smtClean="0"/>
              <a:t>Telefon: 0 312 466 67 76</a:t>
            </a:r>
            <a:endParaRPr lang="tr-TR"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p14="http://schemas.microsoft.com/office/powerpoint/2010/main" xmlns="" val="738043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smtClean="0"/>
              <a:t>Covid-19 </a:t>
            </a:r>
            <a:r>
              <a:rPr lang="tr-TR" sz="2400" dirty="0"/>
              <a:t>salgın </a:t>
            </a:r>
            <a:r>
              <a:rPr lang="tr-TR" sz="2400" dirty="0" smtClean="0"/>
              <a:t>hastalık </a:t>
            </a:r>
            <a:r>
              <a:rPr lang="tr-TR" sz="2400" dirty="0"/>
              <a:t>süreci </a:t>
            </a:r>
            <a:r>
              <a:rPr lang="tr-TR" sz="2400" dirty="0" smtClean="0"/>
              <a:t>zorlayıcı </a:t>
            </a:r>
            <a:r>
              <a:rPr lang="tr-TR" sz="2400" dirty="0"/>
              <a:t>yaşam olayı olarak tanımlanmaktadır. </a:t>
            </a:r>
          </a:p>
          <a:p>
            <a:pPr marL="274320" indent="-274320" algn="just">
              <a:lnSpc>
                <a:spcPct val="150000"/>
              </a:lnSpc>
              <a:buFont typeface="Symbol" pitchFamily="18" charset="2"/>
              <a:buChar char="·"/>
              <a:defRPr/>
            </a:pPr>
            <a:r>
              <a:rPr lang="tr-TR" sz="2400" dirty="0" smtClean="0"/>
              <a:t>Salgın </a:t>
            </a:r>
            <a:r>
              <a:rPr lang="tr-TR" sz="2400" dirty="0"/>
              <a:t>hastalığa bağlı ruhsal etkiler kişiden kişiye farklılık </a:t>
            </a:r>
            <a:r>
              <a:rPr lang="tr-TR" sz="2400" dirty="0" smtClean="0"/>
              <a:t>gösterebilmektedir. </a:t>
            </a:r>
            <a:endParaRPr lang="tr-TR" sz="2400" dirty="0"/>
          </a:p>
        </p:txBody>
      </p:sp>
    </p:spTree>
    <p:extLst>
      <p:ext uri="{BB962C8B-B14F-4D97-AF65-F5344CB8AC3E}">
        <p14:creationId xmlns:p14="http://schemas.microsoft.com/office/powerpoint/2010/main" xmlns="" val="350039285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fontScale="85000" lnSpcReduction="10000"/>
          </a:bodyPr>
          <a:lstStyle/>
          <a:p>
            <a:pPr marL="274320" indent="-274320" algn="just">
              <a:lnSpc>
                <a:spcPct val="150000"/>
              </a:lnSpc>
              <a:buFont typeface="Symbol" pitchFamily="18" charset="2"/>
              <a:buChar char="·"/>
              <a:defRPr/>
            </a:pPr>
            <a:r>
              <a:rPr lang="tr-TR" sz="2800" dirty="0" smtClean="0"/>
              <a:t>Bu </a:t>
            </a:r>
            <a:r>
              <a:rPr lang="tr-TR" sz="2800" dirty="0"/>
              <a:t>süreçte insanların yaşam alışkanlıklarını değiştirmeleri gerekmektedir. </a:t>
            </a:r>
          </a:p>
          <a:p>
            <a:pPr marL="274320" indent="-274320" algn="just">
              <a:lnSpc>
                <a:spcPct val="150000"/>
              </a:lnSpc>
              <a:buFont typeface="Symbol" pitchFamily="18" charset="2"/>
              <a:buChar char="·"/>
              <a:defRPr/>
            </a:pPr>
            <a:r>
              <a:rPr lang="tr-TR" sz="2800" dirty="0" smtClean="0"/>
              <a:t>Günlük hayattaki rutinlerin yerine getirilememesi ve yeni </a:t>
            </a:r>
            <a:r>
              <a:rPr lang="tr-TR" sz="2800" dirty="0"/>
              <a:t>duruma </a:t>
            </a:r>
            <a:r>
              <a:rPr lang="tr-TR" sz="2800" dirty="0" smtClean="0"/>
              <a:t>uymada yaşanan zorluklar stres yaratabilmektedir. </a:t>
            </a:r>
          </a:p>
          <a:p>
            <a:pPr marL="274320" indent="-274320" algn="just">
              <a:lnSpc>
                <a:spcPct val="150000"/>
              </a:lnSpc>
              <a:buFont typeface="Symbol" pitchFamily="18" charset="2"/>
              <a:buChar char="·"/>
              <a:defRPr/>
            </a:pPr>
            <a:r>
              <a:rPr lang="tr-TR" sz="2800" dirty="0"/>
              <a:t>Şu an yaşadığımız salgın süreci de tıpkı öncekiler gibi önlemler ve tıbbi müdahalelerle kontrol altına alınacaktır.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Tree>
    <p:extLst>
      <p:ext uri="{BB962C8B-B14F-4D97-AF65-F5344CB8AC3E}">
        <p14:creationId xmlns:p14="http://schemas.microsoft.com/office/powerpoint/2010/main" xmlns="" val="27723109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a:t>
            </a:r>
            <a:r>
              <a:rPr lang="tr-TR" sz="2800" b="1" dirty="0" smtClean="0">
                <a:solidFill>
                  <a:srgbClr val="FF0000"/>
                </a:solidFill>
                <a:latin typeface="Arial Black" panose="020B0A04020102020204" pitchFamily="34" charset="0"/>
              </a:rPr>
              <a:t>hastalığının etkileri</a:t>
            </a:r>
            <a:br>
              <a:rPr lang="tr-TR" sz="2800" b="1" dirty="0" smtClean="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smtClean="0"/>
              <a:t>Damgalanma </a:t>
            </a:r>
          </a:p>
          <a:p>
            <a:pPr lvl="1">
              <a:lnSpc>
                <a:spcPct val="150000"/>
              </a:lnSpc>
            </a:pPr>
            <a:r>
              <a:rPr lang="tr-TR" sz="2400" dirty="0" smtClean="0"/>
              <a:t>Günlük </a:t>
            </a:r>
            <a:r>
              <a:rPr lang="tr-TR" sz="2400" dirty="0"/>
              <a:t>rutinlerin </a:t>
            </a:r>
            <a:r>
              <a:rPr lang="tr-TR" sz="2400" dirty="0" smtClean="0"/>
              <a:t>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smtClean="0"/>
              <a:t>Değişen sosyal ilişkiler</a:t>
            </a:r>
          </a:p>
          <a:p>
            <a:pPr lvl="1">
              <a:lnSpc>
                <a:spcPct val="150000"/>
              </a:lnSpc>
            </a:pPr>
            <a:r>
              <a:rPr lang="tr-TR" sz="2400" dirty="0" smtClean="0"/>
              <a:t>Eğitim/Okul sürecindeki değişiklikler</a:t>
            </a:r>
          </a:p>
          <a:p>
            <a:pPr lvl="1">
              <a:lnSpc>
                <a:spcPct val="150000"/>
              </a:lnSpc>
            </a:pPr>
            <a:r>
              <a:rPr lang="tr-TR" sz="2400" dirty="0" smtClean="0"/>
              <a:t>İş sürecinde ve gelir düzeyindeki değişiklikler</a:t>
            </a:r>
          </a:p>
          <a:p>
            <a:pPr lvl="1">
              <a:lnSpc>
                <a:spcPct val="150000"/>
              </a:lnSpc>
            </a:pPr>
            <a:r>
              <a:rPr lang="tr-TR" sz="2400" dirty="0" smtClean="0"/>
              <a:t>Aksayan tedavi süreci</a:t>
            </a:r>
          </a:p>
          <a:p>
            <a:pPr lvl="1">
              <a:lnSpc>
                <a:spcPct val="150000"/>
              </a:lnSpc>
            </a:pPr>
            <a:r>
              <a:rPr lang="tr-TR" sz="2400" dirty="0" smtClean="0"/>
              <a:t>Kayıp / yas</a:t>
            </a:r>
            <a:endParaRPr lang="tr-TR" sz="2400" dirty="0"/>
          </a:p>
        </p:txBody>
      </p:sp>
    </p:spTree>
    <p:extLst>
      <p:ext uri="{BB962C8B-B14F-4D97-AF65-F5344CB8AC3E}">
        <p14:creationId xmlns:p14="http://schemas.microsoft.com/office/powerpoint/2010/main" xmlns="" val="210603642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1475</TotalTime>
  <Words>2424</Words>
  <Application>Microsoft Office PowerPoint</Application>
  <PresentationFormat>Ekran Gösterisi (4:3)</PresentationFormat>
  <Paragraphs>271</Paragraphs>
  <Slides>52</Slides>
  <Notes>16</Notes>
  <HiddenSlides>0</HiddenSlides>
  <MMClips>0</MMClips>
  <ScaleCrop>false</ScaleCrop>
  <HeadingPairs>
    <vt:vector size="4" baseType="variant">
      <vt:variant>
        <vt:lpstr>Tema</vt:lpstr>
      </vt:variant>
      <vt:variant>
        <vt:i4>1</vt:i4>
      </vt:variant>
      <vt:variant>
        <vt:lpstr>Slayt Başlıkları</vt:lpstr>
      </vt:variant>
      <vt:variant>
        <vt:i4>52</vt:i4>
      </vt:variant>
    </vt:vector>
  </HeadingPairs>
  <TitlesOfParts>
    <vt:vector size="53" baseType="lpstr">
      <vt:lpstr>Office Teması</vt:lpstr>
      <vt:lpstr>Slayt 1</vt:lpstr>
      <vt:lpstr>Sunum Planı</vt:lpstr>
      <vt:lpstr>Hedeflerimiz</vt:lpstr>
      <vt:lpstr>Slayt 4</vt:lpstr>
      <vt:lpstr>Slayt 5</vt:lpstr>
      <vt:lpstr>Slayt 6</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Slayt 16</vt:lpstr>
      <vt:lpstr>Yetişkinlerde Görülebilecek Ruhsal Tepkiler </vt:lpstr>
      <vt:lpstr>Yetişkinlerde Görülebilecek Ruhsal Tepkiler </vt:lpstr>
      <vt:lpstr>Yetişkinlerde Görülebilecek Ruhsal Tepkiler </vt:lpstr>
      <vt:lpstr>Yetişkinlerde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Slayt 27</vt:lpstr>
      <vt:lpstr>Okul Sürecinde Karşılaşılabilecek Olası Sorunlar</vt:lpstr>
      <vt:lpstr>Okul Sürecinde Karşılaşılabilecek Olası Sorunlar</vt:lpstr>
      <vt:lpstr>Okul Sürecinde Karşılaşılabilecek Olası Sorunlar</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Covid-19 sürecinde psikososyal destek hizmetleri kapsamında hazırlanan içerikler</vt:lpstr>
      <vt:lpstr>Covid-19 sürecinde psikososyal destek hizmetleri kapsamında hazırlanan içerikler</vt:lpstr>
      <vt:lpstr>Slayt 51</vt:lpstr>
      <vt:lpstr>ÇANKAYA REHBERLİK VE ARAŞTIRMA MERKEZİ İLETİŞİM BİLGİLERİ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cevahir çakir</dc:creator>
  <cp:lastModifiedBy>VHKI</cp:lastModifiedBy>
  <cp:revision>277</cp:revision>
  <dcterms:created xsi:type="dcterms:W3CDTF">2015-05-24T15:24:23Z</dcterms:created>
  <dcterms:modified xsi:type="dcterms:W3CDTF">2020-10-01T11:37:39Z</dcterms:modified>
</cp:coreProperties>
</file>